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6" r:id="rId3"/>
    <p:sldId id="277" r:id="rId4"/>
    <p:sldId id="288" r:id="rId5"/>
    <p:sldId id="358" r:id="rId6"/>
    <p:sldId id="359" r:id="rId7"/>
    <p:sldId id="360" r:id="rId8"/>
    <p:sldId id="289" r:id="rId9"/>
    <p:sldId id="361" r:id="rId10"/>
    <p:sldId id="362" r:id="rId11"/>
    <p:sldId id="363" r:id="rId12"/>
    <p:sldId id="364" r:id="rId13"/>
    <p:sldId id="368" r:id="rId14"/>
    <p:sldId id="286" r:id="rId15"/>
    <p:sldId id="290" r:id="rId16"/>
    <p:sldId id="369" r:id="rId17"/>
    <p:sldId id="370" r:id="rId18"/>
    <p:sldId id="367" r:id="rId19"/>
    <p:sldId id="371" r:id="rId20"/>
    <p:sldId id="372" r:id="rId21"/>
    <p:sldId id="373" r:id="rId22"/>
    <p:sldId id="374" r:id="rId23"/>
    <p:sldId id="375" r:id="rId24"/>
    <p:sldId id="365" r:id="rId25"/>
    <p:sldId id="376" r:id="rId26"/>
    <p:sldId id="295" r:id="rId27"/>
    <p:sldId id="377" r:id="rId28"/>
    <p:sldId id="296" r:id="rId29"/>
    <p:sldId id="378" r:id="rId30"/>
    <p:sldId id="379" r:id="rId31"/>
    <p:sldId id="380" r:id="rId32"/>
    <p:sldId id="298" r:id="rId33"/>
    <p:sldId id="300" r:id="rId34"/>
    <p:sldId id="301" r:id="rId35"/>
    <p:sldId id="302" r:id="rId36"/>
    <p:sldId id="310" r:id="rId37"/>
    <p:sldId id="303" r:id="rId38"/>
    <p:sldId id="383" r:id="rId39"/>
    <p:sldId id="304" r:id="rId40"/>
    <p:sldId id="384" r:id="rId41"/>
    <p:sldId id="305" r:id="rId42"/>
    <p:sldId id="382" r:id="rId43"/>
    <p:sldId id="306" r:id="rId44"/>
    <p:sldId id="307" r:id="rId45"/>
    <p:sldId id="308" r:id="rId46"/>
    <p:sldId id="309" r:id="rId47"/>
    <p:sldId id="312" r:id="rId48"/>
    <p:sldId id="353" r:id="rId49"/>
    <p:sldId id="314" r:id="rId50"/>
    <p:sldId id="385" r:id="rId51"/>
    <p:sldId id="357" r:id="rId52"/>
    <p:sldId id="347" r:id="rId53"/>
    <p:sldId id="318" r:id="rId54"/>
    <p:sldId id="348" r:id="rId55"/>
    <p:sldId id="351" r:id="rId56"/>
    <p:sldId id="354" r:id="rId57"/>
    <p:sldId id="349" r:id="rId58"/>
    <p:sldId id="355" r:id="rId59"/>
    <p:sldId id="356" r:id="rId60"/>
    <p:sldId id="338" r:id="rId61"/>
    <p:sldId id="335" r:id="rId62"/>
    <p:sldId id="320" r:id="rId63"/>
    <p:sldId id="352" r:id="rId64"/>
    <p:sldId id="342" r:id="rId65"/>
    <p:sldId id="343" r:id="rId66"/>
    <p:sldId id="344" r:id="rId67"/>
    <p:sldId id="345" r:id="rId68"/>
    <p:sldId id="346" r:id="rId69"/>
    <p:sldId id="337" r:id="rId70"/>
    <p:sldId id="33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4D316-01B9-4D8F-9D5A-DC57D1A5CF8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9D6EE7A-302C-4629-8690-78B107E3F20A}">
      <dgm:prSet phldrT="[Text]" custT="1"/>
      <dgm:spPr/>
      <dgm:t>
        <a:bodyPr/>
        <a:lstStyle/>
        <a:p>
          <a:r>
            <a:rPr lang="en-US" sz="4000" dirty="0" smtClean="0"/>
            <a:t>organelles</a:t>
          </a:r>
          <a:endParaRPr lang="en-US" sz="4000" dirty="0"/>
        </a:p>
      </dgm:t>
    </dgm:pt>
    <dgm:pt modelId="{AC90CF3B-2BFB-4D2F-BE36-D0BC50846A70}" type="parTrans" cxnId="{A7FD2EB7-688B-4D18-9F04-882E7AF9F28E}">
      <dgm:prSet/>
      <dgm:spPr/>
      <dgm:t>
        <a:bodyPr/>
        <a:lstStyle/>
        <a:p>
          <a:endParaRPr lang="en-US"/>
        </a:p>
      </dgm:t>
    </dgm:pt>
    <dgm:pt modelId="{5EDAF033-5A87-4D3D-88B8-2F55F00B160C}" type="sibTrans" cxnId="{A7FD2EB7-688B-4D18-9F04-882E7AF9F28E}">
      <dgm:prSet/>
      <dgm:spPr/>
      <dgm:t>
        <a:bodyPr/>
        <a:lstStyle/>
        <a:p>
          <a:endParaRPr lang="en-US"/>
        </a:p>
      </dgm:t>
    </dgm:pt>
    <dgm:pt modelId="{99E1CEBB-DB1E-4E27-A080-BC506FD9C49D}">
      <dgm:prSet phldrT="[Text]" custT="1"/>
      <dgm:spPr/>
      <dgm:t>
        <a:bodyPr/>
        <a:lstStyle/>
        <a:p>
          <a:r>
            <a:rPr lang="en-US" sz="4000" dirty="0" smtClean="0"/>
            <a:t>cells</a:t>
          </a:r>
          <a:endParaRPr lang="en-US" sz="4000" dirty="0"/>
        </a:p>
      </dgm:t>
    </dgm:pt>
    <dgm:pt modelId="{8B56E543-92E9-4565-B6C5-F52DB12E11C7}" type="parTrans" cxnId="{1F9904EF-E621-4425-8B0F-CBC0995F4A7D}">
      <dgm:prSet/>
      <dgm:spPr/>
      <dgm:t>
        <a:bodyPr/>
        <a:lstStyle/>
        <a:p>
          <a:endParaRPr lang="en-US"/>
        </a:p>
      </dgm:t>
    </dgm:pt>
    <dgm:pt modelId="{D08F64D8-291F-473D-811D-355BA756842E}" type="sibTrans" cxnId="{1F9904EF-E621-4425-8B0F-CBC0995F4A7D}">
      <dgm:prSet/>
      <dgm:spPr/>
      <dgm:t>
        <a:bodyPr/>
        <a:lstStyle/>
        <a:p>
          <a:endParaRPr lang="en-US"/>
        </a:p>
      </dgm:t>
    </dgm:pt>
    <dgm:pt modelId="{E7F1C866-F374-4410-93F7-D5D705EC20E6}">
      <dgm:prSet phldrT="[Text]" custT="1"/>
      <dgm:spPr/>
      <dgm:t>
        <a:bodyPr/>
        <a:lstStyle/>
        <a:p>
          <a:r>
            <a:rPr lang="en-US" sz="4000" dirty="0" smtClean="0"/>
            <a:t>tissues</a:t>
          </a:r>
          <a:endParaRPr lang="en-US" sz="4000" dirty="0"/>
        </a:p>
      </dgm:t>
    </dgm:pt>
    <dgm:pt modelId="{A2B3D050-1769-4D4D-B161-C728FB5ACD80}" type="parTrans" cxnId="{4A537E31-F565-47B3-917A-5D65255BAEA9}">
      <dgm:prSet/>
      <dgm:spPr/>
      <dgm:t>
        <a:bodyPr/>
        <a:lstStyle/>
        <a:p>
          <a:endParaRPr lang="en-US"/>
        </a:p>
      </dgm:t>
    </dgm:pt>
    <dgm:pt modelId="{E2D8388E-45DD-4B01-9516-1CE90C549BA9}" type="sibTrans" cxnId="{4A537E31-F565-47B3-917A-5D65255BAEA9}">
      <dgm:prSet/>
      <dgm:spPr/>
      <dgm:t>
        <a:bodyPr/>
        <a:lstStyle/>
        <a:p>
          <a:endParaRPr lang="en-US"/>
        </a:p>
      </dgm:t>
    </dgm:pt>
    <dgm:pt modelId="{6A82B26E-CC11-4A73-AF57-62B6A5F43FBB}">
      <dgm:prSet phldrT="[Text]" custT="1"/>
      <dgm:spPr/>
      <dgm:t>
        <a:bodyPr/>
        <a:lstStyle/>
        <a:p>
          <a:r>
            <a:rPr lang="en-US" sz="4000" dirty="0" smtClean="0"/>
            <a:t>organisms</a:t>
          </a:r>
          <a:endParaRPr lang="en-US" sz="4000" dirty="0"/>
        </a:p>
      </dgm:t>
    </dgm:pt>
    <dgm:pt modelId="{A85BCC4F-3CD9-4586-A2A9-D4B3A47EF3FC}" type="parTrans" cxnId="{FD75BCA7-4C95-4419-B2A4-82CBF3ACCDE9}">
      <dgm:prSet/>
      <dgm:spPr/>
      <dgm:t>
        <a:bodyPr/>
        <a:lstStyle/>
        <a:p>
          <a:endParaRPr lang="en-US"/>
        </a:p>
      </dgm:t>
    </dgm:pt>
    <dgm:pt modelId="{652AD032-5FAF-4CA3-97BF-61E629B5798F}" type="sibTrans" cxnId="{FD75BCA7-4C95-4419-B2A4-82CBF3ACCDE9}">
      <dgm:prSet/>
      <dgm:spPr/>
      <dgm:t>
        <a:bodyPr/>
        <a:lstStyle/>
        <a:p>
          <a:endParaRPr lang="en-US"/>
        </a:p>
      </dgm:t>
    </dgm:pt>
    <dgm:pt modelId="{E03782D8-F914-4C01-A85F-E73207D413B4}">
      <dgm:prSet phldrT="[Text]" custT="1"/>
      <dgm:spPr/>
      <dgm:t>
        <a:bodyPr/>
        <a:lstStyle/>
        <a:p>
          <a:r>
            <a:rPr lang="en-US" sz="4000" dirty="0" smtClean="0"/>
            <a:t>organs</a:t>
          </a:r>
          <a:endParaRPr lang="en-US" sz="4000" dirty="0"/>
        </a:p>
      </dgm:t>
    </dgm:pt>
    <dgm:pt modelId="{CFF6A4E0-E22F-4543-8AE2-43A4920F2C62}" type="parTrans" cxnId="{8ED0E92C-BF9E-4293-A839-8952F9ACA870}">
      <dgm:prSet/>
      <dgm:spPr/>
      <dgm:t>
        <a:bodyPr/>
        <a:lstStyle/>
        <a:p>
          <a:endParaRPr lang="en-US"/>
        </a:p>
      </dgm:t>
    </dgm:pt>
    <dgm:pt modelId="{DC66B90E-C69D-4F24-BD4B-E8B3DF141DC0}" type="sibTrans" cxnId="{8ED0E92C-BF9E-4293-A839-8952F9ACA870}">
      <dgm:prSet/>
      <dgm:spPr/>
      <dgm:t>
        <a:bodyPr/>
        <a:lstStyle/>
        <a:p>
          <a:endParaRPr lang="en-US"/>
        </a:p>
      </dgm:t>
    </dgm:pt>
    <dgm:pt modelId="{50D284F7-F63E-4162-9478-A3CCE1E611C9}">
      <dgm:prSet phldrT="[Text]" custT="1"/>
      <dgm:spPr/>
      <dgm:t>
        <a:bodyPr/>
        <a:lstStyle/>
        <a:p>
          <a:r>
            <a:rPr lang="en-US" sz="4000" dirty="0" smtClean="0"/>
            <a:t>systems</a:t>
          </a:r>
          <a:endParaRPr lang="en-US" sz="4000" dirty="0"/>
        </a:p>
      </dgm:t>
    </dgm:pt>
    <dgm:pt modelId="{A73BC928-2530-4116-B3F6-B612F83DB9DE}" type="parTrans" cxnId="{13C293B0-B6E0-4289-A7C6-F79999CE8870}">
      <dgm:prSet/>
      <dgm:spPr/>
      <dgm:t>
        <a:bodyPr/>
        <a:lstStyle/>
        <a:p>
          <a:endParaRPr lang="en-US"/>
        </a:p>
      </dgm:t>
    </dgm:pt>
    <dgm:pt modelId="{D2CA746F-6B41-4F0F-AF64-30FEE84D50F9}" type="sibTrans" cxnId="{13C293B0-B6E0-4289-A7C6-F79999CE8870}">
      <dgm:prSet/>
      <dgm:spPr/>
      <dgm:t>
        <a:bodyPr/>
        <a:lstStyle/>
        <a:p>
          <a:endParaRPr lang="en-US"/>
        </a:p>
      </dgm:t>
    </dgm:pt>
    <dgm:pt modelId="{C9F0F560-D694-4AAD-9B7C-48773D6890DC}" type="pres">
      <dgm:prSet presAssocID="{A244D316-01B9-4D8F-9D5A-DC57D1A5CF8D}" presName="compositeShape" presStyleCnt="0">
        <dgm:presLayoutVars>
          <dgm:dir/>
          <dgm:resizeHandles/>
        </dgm:presLayoutVars>
      </dgm:prSet>
      <dgm:spPr/>
    </dgm:pt>
    <dgm:pt modelId="{FBB9073A-568C-421E-AE2F-8CB36CB1AB27}" type="pres">
      <dgm:prSet presAssocID="{A244D316-01B9-4D8F-9D5A-DC57D1A5CF8D}" presName="pyramid" presStyleLbl="node1" presStyleIdx="0" presStyleCnt="1" custLinFactNeighborX="10250" custLinFactNeighborY="-6000"/>
      <dgm:spPr/>
      <dgm:t>
        <a:bodyPr/>
        <a:lstStyle/>
        <a:p>
          <a:endParaRPr lang="en-US"/>
        </a:p>
      </dgm:t>
    </dgm:pt>
    <dgm:pt modelId="{AE240EFE-C77C-468F-9260-7C22D020DA2A}" type="pres">
      <dgm:prSet presAssocID="{A244D316-01B9-4D8F-9D5A-DC57D1A5CF8D}" presName="theList" presStyleCnt="0"/>
      <dgm:spPr/>
    </dgm:pt>
    <dgm:pt modelId="{721FE143-39D6-410B-B6B3-7AB0DBE005B2}" type="pres">
      <dgm:prSet presAssocID="{09D6EE7A-302C-4629-8690-78B107E3F20A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381AC-8092-4D4F-88FD-29FF0E2B431B}" type="pres">
      <dgm:prSet presAssocID="{09D6EE7A-302C-4629-8690-78B107E3F20A}" presName="aSpace" presStyleCnt="0"/>
      <dgm:spPr/>
    </dgm:pt>
    <dgm:pt modelId="{0DB4F375-8C6D-4F9B-9A53-A31ABD6CFA0E}" type="pres">
      <dgm:prSet presAssocID="{99E1CEBB-DB1E-4E27-A080-BC506FD9C49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C4DF6-88C2-42E0-B366-D660F0766838}" type="pres">
      <dgm:prSet presAssocID="{99E1CEBB-DB1E-4E27-A080-BC506FD9C49D}" presName="aSpace" presStyleCnt="0"/>
      <dgm:spPr/>
    </dgm:pt>
    <dgm:pt modelId="{9224CD4E-A67A-4422-A730-9092AF4223B2}" type="pres">
      <dgm:prSet presAssocID="{E7F1C866-F374-4410-93F7-D5D705EC20E6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C350A-E4C3-4FBA-84D8-E4B3ADF2C934}" type="pres">
      <dgm:prSet presAssocID="{E7F1C866-F374-4410-93F7-D5D705EC20E6}" presName="aSpace" presStyleCnt="0"/>
      <dgm:spPr/>
    </dgm:pt>
    <dgm:pt modelId="{345FD15E-6907-4904-B2B2-B68EDF416097}" type="pres">
      <dgm:prSet presAssocID="{E03782D8-F914-4C01-A85F-E73207D413B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0FEF2-BF9B-46AD-8DFF-7A3282FB0CFC}" type="pres">
      <dgm:prSet presAssocID="{E03782D8-F914-4C01-A85F-E73207D413B4}" presName="aSpace" presStyleCnt="0"/>
      <dgm:spPr/>
    </dgm:pt>
    <dgm:pt modelId="{7014B89A-7058-4E69-973D-69CF0F5FB3B0}" type="pres">
      <dgm:prSet presAssocID="{50D284F7-F63E-4162-9478-A3CCE1E611C9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799EF-2127-4106-8C26-2A3250AFEC1D}" type="pres">
      <dgm:prSet presAssocID="{50D284F7-F63E-4162-9478-A3CCE1E611C9}" presName="aSpace" presStyleCnt="0"/>
      <dgm:spPr/>
    </dgm:pt>
    <dgm:pt modelId="{765ED86E-9557-4A24-BAB0-025A8D849047}" type="pres">
      <dgm:prSet presAssocID="{6A82B26E-CC11-4A73-AF57-62B6A5F43FBB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216E8-049F-4655-B2FE-842E77B84E6D}" type="pres">
      <dgm:prSet presAssocID="{6A82B26E-CC11-4A73-AF57-62B6A5F43FBB}" presName="aSpace" presStyleCnt="0"/>
      <dgm:spPr/>
    </dgm:pt>
  </dgm:ptLst>
  <dgm:cxnLst>
    <dgm:cxn modelId="{8ED0E92C-BF9E-4293-A839-8952F9ACA870}" srcId="{A244D316-01B9-4D8F-9D5A-DC57D1A5CF8D}" destId="{E03782D8-F914-4C01-A85F-E73207D413B4}" srcOrd="3" destOrd="0" parTransId="{CFF6A4E0-E22F-4543-8AE2-43A4920F2C62}" sibTransId="{DC66B90E-C69D-4F24-BD4B-E8B3DF141DC0}"/>
    <dgm:cxn modelId="{4A537E31-F565-47B3-917A-5D65255BAEA9}" srcId="{A244D316-01B9-4D8F-9D5A-DC57D1A5CF8D}" destId="{E7F1C866-F374-4410-93F7-D5D705EC20E6}" srcOrd="2" destOrd="0" parTransId="{A2B3D050-1769-4D4D-B161-C728FB5ACD80}" sibTransId="{E2D8388E-45DD-4B01-9516-1CE90C549BA9}"/>
    <dgm:cxn modelId="{5206BDCD-80C7-476B-A2E0-C7AF634B1E48}" type="presOf" srcId="{E03782D8-F914-4C01-A85F-E73207D413B4}" destId="{345FD15E-6907-4904-B2B2-B68EDF416097}" srcOrd="0" destOrd="0" presId="urn:microsoft.com/office/officeart/2005/8/layout/pyramid2"/>
    <dgm:cxn modelId="{72E5F499-2AE2-49E6-8096-CED9B067986D}" type="presOf" srcId="{E7F1C866-F374-4410-93F7-D5D705EC20E6}" destId="{9224CD4E-A67A-4422-A730-9092AF4223B2}" srcOrd="0" destOrd="0" presId="urn:microsoft.com/office/officeart/2005/8/layout/pyramid2"/>
    <dgm:cxn modelId="{F309B8EA-C765-4446-8935-AD815F028A89}" type="presOf" srcId="{50D284F7-F63E-4162-9478-A3CCE1E611C9}" destId="{7014B89A-7058-4E69-973D-69CF0F5FB3B0}" srcOrd="0" destOrd="0" presId="urn:microsoft.com/office/officeart/2005/8/layout/pyramid2"/>
    <dgm:cxn modelId="{3BFDE3C3-EDFC-478B-9FB6-56693D287D92}" type="presOf" srcId="{6A82B26E-CC11-4A73-AF57-62B6A5F43FBB}" destId="{765ED86E-9557-4A24-BAB0-025A8D849047}" srcOrd="0" destOrd="0" presId="urn:microsoft.com/office/officeart/2005/8/layout/pyramid2"/>
    <dgm:cxn modelId="{F759B59D-1A1A-4539-8570-1A1FCD93DE8A}" type="presOf" srcId="{99E1CEBB-DB1E-4E27-A080-BC506FD9C49D}" destId="{0DB4F375-8C6D-4F9B-9A53-A31ABD6CFA0E}" srcOrd="0" destOrd="0" presId="urn:microsoft.com/office/officeart/2005/8/layout/pyramid2"/>
    <dgm:cxn modelId="{A7FD2EB7-688B-4D18-9F04-882E7AF9F28E}" srcId="{A244D316-01B9-4D8F-9D5A-DC57D1A5CF8D}" destId="{09D6EE7A-302C-4629-8690-78B107E3F20A}" srcOrd="0" destOrd="0" parTransId="{AC90CF3B-2BFB-4D2F-BE36-D0BC50846A70}" sibTransId="{5EDAF033-5A87-4D3D-88B8-2F55F00B160C}"/>
    <dgm:cxn modelId="{76CBDFB2-0DCD-418A-9695-4A1528368D36}" type="presOf" srcId="{09D6EE7A-302C-4629-8690-78B107E3F20A}" destId="{721FE143-39D6-410B-B6B3-7AB0DBE005B2}" srcOrd="0" destOrd="0" presId="urn:microsoft.com/office/officeart/2005/8/layout/pyramid2"/>
    <dgm:cxn modelId="{13C293B0-B6E0-4289-A7C6-F79999CE8870}" srcId="{A244D316-01B9-4D8F-9D5A-DC57D1A5CF8D}" destId="{50D284F7-F63E-4162-9478-A3CCE1E611C9}" srcOrd="4" destOrd="0" parTransId="{A73BC928-2530-4116-B3F6-B612F83DB9DE}" sibTransId="{D2CA746F-6B41-4F0F-AF64-30FEE84D50F9}"/>
    <dgm:cxn modelId="{1F9904EF-E621-4425-8B0F-CBC0995F4A7D}" srcId="{A244D316-01B9-4D8F-9D5A-DC57D1A5CF8D}" destId="{99E1CEBB-DB1E-4E27-A080-BC506FD9C49D}" srcOrd="1" destOrd="0" parTransId="{8B56E543-92E9-4565-B6C5-F52DB12E11C7}" sibTransId="{D08F64D8-291F-473D-811D-355BA756842E}"/>
    <dgm:cxn modelId="{3B371DDA-71D1-402C-B590-131F8F4E82CF}" type="presOf" srcId="{A244D316-01B9-4D8F-9D5A-DC57D1A5CF8D}" destId="{C9F0F560-D694-4AAD-9B7C-48773D6890DC}" srcOrd="0" destOrd="0" presId="urn:microsoft.com/office/officeart/2005/8/layout/pyramid2"/>
    <dgm:cxn modelId="{FD75BCA7-4C95-4419-B2A4-82CBF3ACCDE9}" srcId="{A244D316-01B9-4D8F-9D5A-DC57D1A5CF8D}" destId="{6A82B26E-CC11-4A73-AF57-62B6A5F43FBB}" srcOrd="5" destOrd="0" parTransId="{A85BCC4F-3CD9-4586-A2A9-D4B3A47EF3FC}" sibTransId="{652AD032-5FAF-4CA3-97BF-61E629B5798F}"/>
    <dgm:cxn modelId="{159A6BDA-90C6-4DE5-96EC-DC356554767A}" type="presParOf" srcId="{C9F0F560-D694-4AAD-9B7C-48773D6890DC}" destId="{FBB9073A-568C-421E-AE2F-8CB36CB1AB27}" srcOrd="0" destOrd="0" presId="urn:microsoft.com/office/officeart/2005/8/layout/pyramid2"/>
    <dgm:cxn modelId="{BAEED0B3-005C-47B6-B59D-04B3C867DF86}" type="presParOf" srcId="{C9F0F560-D694-4AAD-9B7C-48773D6890DC}" destId="{AE240EFE-C77C-468F-9260-7C22D020DA2A}" srcOrd="1" destOrd="0" presId="urn:microsoft.com/office/officeart/2005/8/layout/pyramid2"/>
    <dgm:cxn modelId="{8E0A4911-4A88-4E5B-B6A4-0E515CFF9970}" type="presParOf" srcId="{AE240EFE-C77C-468F-9260-7C22D020DA2A}" destId="{721FE143-39D6-410B-B6B3-7AB0DBE005B2}" srcOrd="0" destOrd="0" presId="urn:microsoft.com/office/officeart/2005/8/layout/pyramid2"/>
    <dgm:cxn modelId="{E8938585-EEDA-4D8A-9E1D-C988DFC9A1F7}" type="presParOf" srcId="{AE240EFE-C77C-468F-9260-7C22D020DA2A}" destId="{3AE381AC-8092-4D4F-88FD-29FF0E2B431B}" srcOrd="1" destOrd="0" presId="urn:microsoft.com/office/officeart/2005/8/layout/pyramid2"/>
    <dgm:cxn modelId="{D01381A6-2F0E-4E16-A6DF-46ED64FE4C23}" type="presParOf" srcId="{AE240EFE-C77C-468F-9260-7C22D020DA2A}" destId="{0DB4F375-8C6D-4F9B-9A53-A31ABD6CFA0E}" srcOrd="2" destOrd="0" presId="urn:microsoft.com/office/officeart/2005/8/layout/pyramid2"/>
    <dgm:cxn modelId="{AE326982-8143-4370-9B24-4B88373768BB}" type="presParOf" srcId="{AE240EFE-C77C-468F-9260-7C22D020DA2A}" destId="{ACAC4DF6-88C2-42E0-B366-D660F0766838}" srcOrd="3" destOrd="0" presId="urn:microsoft.com/office/officeart/2005/8/layout/pyramid2"/>
    <dgm:cxn modelId="{32327F13-8BD4-4D92-9018-D07CB2093454}" type="presParOf" srcId="{AE240EFE-C77C-468F-9260-7C22D020DA2A}" destId="{9224CD4E-A67A-4422-A730-9092AF4223B2}" srcOrd="4" destOrd="0" presId="urn:microsoft.com/office/officeart/2005/8/layout/pyramid2"/>
    <dgm:cxn modelId="{007C0E60-7167-417C-A15D-F8544420CDEA}" type="presParOf" srcId="{AE240EFE-C77C-468F-9260-7C22D020DA2A}" destId="{6F0C350A-E4C3-4FBA-84D8-E4B3ADF2C934}" srcOrd="5" destOrd="0" presId="urn:microsoft.com/office/officeart/2005/8/layout/pyramid2"/>
    <dgm:cxn modelId="{C5D29166-B3D0-4832-B91E-8C274207AC47}" type="presParOf" srcId="{AE240EFE-C77C-468F-9260-7C22D020DA2A}" destId="{345FD15E-6907-4904-B2B2-B68EDF416097}" srcOrd="6" destOrd="0" presId="urn:microsoft.com/office/officeart/2005/8/layout/pyramid2"/>
    <dgm:cxn modelId="{5F7A45E7-695B-4B4F-A1A3-AF9835E5279F}" type="presParOf" srcId="{AE240EFE-C77C-468F-9260-7C22D020DA2A}" destId="{0670FEF2-BF9B-46AD-8DFF-7A3282FB0CFC}" srcOrd="7" destOrd="0" presId="urn:microsoft.com/office/officeart/2005/8/layout/pyramid2"/>
    <dgm:cxn modelId="{845CDFC1-CB9B-4D8F-BBAE-DA2BC288DA9D}" type="presParOf" srcId="{AE240EFE-C77C-468F-9260-7C22D020DA2A}" destId="{7014B89A-7058-4E69-973D-69CF0F5FB3B0}" srcOrd="8" destOrd="0" presId="urn:microsoft.com/office/officeart/2005/8/layout/pyramid2"/>
    <dgm:cxn modelId="{7A24E375-510F-489F-B58F-CD14716776DE}" type="presParOf" srcId="{AE240EFE-C77C-468F-9260-7C22D020DA2A}" destId="{6E5799EF-2127-4106-8C26-2A3250AFEC1D}" srcOrd="9" destOrd="0" presId="urn:microsoft.com/office/officeart/2005/8/layout/pyramid2"/>
    <dgm:cxn modelId="{9EFA742E-69A5-457A-B870-CB48AD23CFCC}" type="presParOf" srcId="{AE240EFE-C77C-468F-9260-7C22D020DA2A}" destId="{765ED86E-9557-4A24-BAB0-025A8D849047}" srcOrd="10" destOrd="0" presId="urn:microsoft.com/office/officeart/2005/8/layout/pyramid2"/>
    <dgm:cxn modelId="{16A35AA2-5398-4F52-8CFC-0C331EDBC43C}" type="presParOf" srcId="{AE240EFE-C77C-468F-9260-7C22D020DA2A}" destId="{BCF216E8-049F-4655-B2FE-842E77B84E6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9073A-568C-421E-AE2F-8CB36CB1AB27}">
      <dsp:nvSpPr>
        <dsp:cNvPr id="0" name=""/>
        <dsp:cNvSpPr/>
      </dsp:nvSpPr>
      <dsp:spPr>
        <a:xfrm>
          <a:off x="669607" y="0"/>
          <a:ext cx="4953000" cy="4953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FE143-39D6-410B-B6B3-7AB0DBE005B2}">
      <dsp:nvSpPr>
        <dsp:cNvPr id="0" name=""/>
        <dsp:cNvSpPr/>
      </dsp:nvSpPr>
      <dsp:spPr>
        <a:xfrm>
          <a:off x="2638424" y="497960"/>
          <a:ext cx="3219450" cy="586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organelles</a:t>
          </a:r>
          <a:endParaRPr lang="en-US" sz="4000" kern="1200" dirty="0"/>
        </a:p>
      </dsp:txBody>
      <dsp:txXfrm>
        <a:off x="2667042" y="526578"/>
        <a:ext cx="3162214" cy="528997"/>
      </dsp:txXfrm>
    </dsp:sp>
    <dsp:sp modelId="{0DB4F375-8C6D-4F9B-9A53-A31ABD6CFA0E}">
      <dsp:nvSpPr>
        <dsp:cNvPr id="0" name=""/>
        <dsp:cNvSpPr/>
      </dsp:nvSpPr>
      <dsp:spPr>
        <a:xfrm>
          <a:off x="2638424" y="1157473"/>
          <a:ext cx="3219450" cy="586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cells</a:t>
          </a:r>
          <a:endParaRPr lang="en-US" sz="4000" kern="1200" dirty="0"/>
        </a:p>
      </dsp:txBody>
      <dsp:txXfrm>
        <a:off x="2667042" y="1186091"/>
        <a:ext cx="3162214" cy="528997"/>
      </dsp:txXfrm>
    </dsp:sp>
    <dsp:sp modelId="{9224CD4E-A67A-4422-A730-9092AF4223B2}">
      <dsp:nvSpPr>
        <dsp:cNvPr id="0" name=""/>
        <dsp:cNvSpPr/>
      </dsp:nvSpPr>
      <dsp:spPr>
        <a:xfrm>
          <a:off x="2638424" y="1816986"/>
          <a:ext cx="3219450" cy="586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tissues</a:t>
          </a:r>
          <a:endParaRPr lang="en-US" sz="4000" kern="1200" dirty="0"/>
        </a:p>
      </dsp:txBody>
      <dsp:txXfrm>
        <a:off x="2667042" y="1845604"/>
        <a:ext cx="3162214" cy="528997"/>
      </dsp:txXfrm>
    </dsp:sp>
    <dsp:sp modelId="{345FD15E-6907-4904-B2B2-B68EDF416097}">
      <dsp:nvSpPr>
        <dsp:cNvPr id="0" name=""/>
        <dsp:cNvSpPr/>
      </dsp:nvSpPr>
      <dsp:spPr>
        <a:xfrm>
          <a:off x="2638424" y="2476500"/>
          <a:ext cx="3219450" cy="586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organs</a:t>
          </a:r>
          <a:endParaRPr lang="en-US" sz="4000" kern="1200" dirty="0"/>
        </a:p>
      </dsp:txBody>
      <dsp:txXfrm>
        <a:off x="2667042" y="2505118"/>
        <a:ext cx="3162214" cy="528997"/>
      </dsp:txXfrm>
    </dsp:sp>
    <dsp:sp modelId="{7014B89A-7058-4E69-973D-69CF0F5FB3B0}">
      <dsp:nvSpPr>
        <dsp:cNvPr id="0" name=""/>
        <dsp:cNvSpPr/>
      </dsp:nvSpPr>
      <dsp:spPr>
        <a:xfrm>
          <a:off x="2638424" y="3136013"/>
          <a:ext cx="3219450" cy="586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systems</a:t>
          </a:r>
          <a:endParaRPr lang="en-US" sz="4000" kern="1200" dirty="0"/>
        </a:p>
      </dsp:txBody>
      <dsp:txXfrm>
        <a:off x="2667042" y="3164631"/>
        <a:ext cx="3162214" cy="528997"/>
      </dsp:txXfrm>
    </dsp:sp>
    <dsp:sp modelId="{765ED86E-9557-4A24-BAB0-025A8D849047}">
      <dsp:nvSpPr>
        <dsp:cNvPr id="0" name=""/>
        <dsp:cNvSpPr/>
      </dsp:nvSpPr>
      <dsp:spPr>
        <a:xfrm>
          <a:off x="2638424" y="3795526"/>
          <a:ext cx="3219450" cy="5862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organisms</a:t>
          </a:r>
          <a:endParaRPr lang="en-US" sz="4000" kern="1200" dirty="0"/>
        </a:p>
      </dsp:txBody>
      <dsp:txXfrm>
        <a:off x="2667042" y="3824144"/>
        <a:ext cx="3162214" cy="528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B60D75-352C-4F1A-B2E7-A5AA7759FFD6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6704A9-2D49-4088-82B1-EA8C3D6A80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../../../Videos/The%20Secret%20Micro%20Universe%20%20The%20Cell%20%5bHD%5d%20-%20YouTube.flv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bJ0nbzt5Kw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tXlo1W3Gvg&amp;feature=related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406640" cy="147218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Chapter 5.1: Matter and Energy Pathways in Living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162 - 168</a:t>
            </a:r>
            <a:endParaRPr lang="en-US" dirty="0"/>
          </a:p>
        </p:txBody>
      </p:sp>
      <p:pic>
        <p:nvPicPr>
          <p:cNvPr id="60418" name="Picture 2" descr="F5_1.jpg"/>
          <p:cNvPicPr>
            <a:picLocks noChangeAspect="1" noChangeArrowheads="1"/>
          </p:cNvPicPr>
          <p:nvPr/>
        </p:nvPicPr>
        <p:blipFill>
          <a:blip r:embed="rId2" cstate="print"/>
          <a:srcRect b="15702"/>
          <a:stretch>
            <a:fillRect/>
          </a:stretch>
        </p:blipFill>
        <p:spPr bwMode="auto">
          <a:xfrm>
            <a:off x="1295400" y="2514600"/>
            <a:ext cx="7562476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98080" cy="792162"/>
          </a:xfrm>
        </p:spPr>
        <p:txBody>
          <a:bodyPr/>
          <a:lstStyle/>
          <a:p>
            <a:r>
              <a:rPr lang="en-US" dirty="0" smtClean="0"/>
              <a:t>Energy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81288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	</a:t>
            </a:r>
            <a:r>
              <a:rPr lang="en-US" sz="3600" dirty="0" smtClean="0"/>
              <a:t>light E </a:t>
            </a:r>
            <a:r>
              <a:rPr lang="en-US" sz="3600" dirty="0" smtClean="0">
                <a:sym typeface="Wingdings" pitchFamily="2" charset="2"/>
              </a:rPr>
              <a:t> 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>
                <a:sym typeface="Wingdings" pitchFamily="2" charset="2"/>
              </a:rPr>
              <a:t>			chemical E (stored)  </a:t>
            </a:r>
          </a:p>
          <a:p>
            <a:pPr>
              <a:lnSpc>
                <a:spcPct val="160000"/>
              </a:lnSpc>
              <a:buNone/>
            </a:pPr>
            <a:r>
              <a:rPr lang="en-US" sz="3600" dirty="0" smtClean="0">
                <a:sym typeface="Wingdings" pitchFamily="2" charset="2"/>
              </a:rPr>
              <a:t>				chemical E (released)  </a:t>
            </a:r>
          </a:p>
          <a:p>
            <a:pPr>
              <a:lnSpc>
                <a:spcPct val="160000"/>
              </a:lnSpc>
              <a:buNone/>
            </a:pPr>
            <a:r>
              <a:rPr lang="en-US" sz="3600" dirty="0" smtClean="0">
                <a:sym typeface="Wingdings" pitchFamily="2" charset="2"/>
              </a:rPr>
              <a:t>					chemical E (stored)  </a:t>
            </a:r>
          </a:p>
          <a:p>
            <a:pPr>
              <a:lnSpc>
                <a:spcPct val="160000"/>
              </a:lnSpc>
              <a:buNone/>
            </a:pPr>
            <a:r>
              <a:rPr lang="en-US" sz="3600" dirty="0" smtClean="0">
                <a:sym typeface="Wingdings" pitchFamily="2" charset="2"/>
              </a:rPr>
              <a:t>						chemical E (released)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 l="5195" t="14388" r="3896" b="5036"/>
          <a:stretch>
            <a:fillRect/>
          </a:stretch>
        </p:blipFill>
        <p:spPr bwMode="auto">
          <a:xfrm>
            <a:off x="304800" y="152400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Hierarchy of Organization within Living Organisms</a:t>
            </a:r>
            <a:endParaRPr lang="en-US" sz="32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667000" y="1143000"/>
          <a:ext cx="6019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6172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8" action="ppaction://hlinkfile"/>
              </a:rPr>
              <a:t>The Secret Micro Universe – The Cell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age_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1500" y="457200"/>
            <a:ext cx="5313900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98080" cy="868362"/>
          </a:xfrm>
        </p:spPr>
        <p:txBody>
          <a:bodyPr/>
          <a:lstStyle/>
          <a:p>
            <a:r>
              <a:rPr lang="en-US" dirty="0" smtClean="0"/>
              <a:t>The Chloroplast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505199"/>
          <a:ext cx="84582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7391400"/>
              </a:tblGrid>
              <a:tr h="52671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98080" cy="868362"/>
          </a:xfrm>
        </p:spPr>
        <p:txBody>
          <a:bodyPr/>
          <a:lstStyle/>
          <a:p>
            <a:r>
              <a:rPr lang="en-US" dirty="0" smtClean="0"/>
              <a:t>The Mitochondria</a:t>
            </a:r>
            <a:endParaRPr 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 l="8869" t="15466" r="9534" b="7203"/>
          <a:stretch>
            <a:fillRect/>
          </a:stretch>
        </p:blipFill>
        <p:spPr bwMode="auto">
          <a:xfrm>
            <a:off x="5105400" y="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1371600"/>
            <a:ext cx="914400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762000"/>
            <a:ext cx="1371600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1752600"/>
            <a:ext cx="914400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2819400"/>
            <a:ext cx="914400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3581400"/>
          <a:ext cx="8458200" cy="311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7467600"/>
              </a:tblGrid>
              <a:tr h="38457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47888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Oxidation and Reduction reactions</a:t>
            </a:r>
            <a:endParaRPr lang="en-US" dirty="0"/>
          </a:p>
        </p:txBody>
      </p:sp>
      <p:pic>
        <p:nvPicPr>
          <p:cNvPr id="41988" name="Picture 4" descr="http://www.africapoint.net/wp-content/uploads/2008/10/male-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867400" cy="564947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4114800" y="1219200"/>
            <a:ext cx="2819400" cy="1524000"/>
          </a:xfrm>
          <a:prstGeom prst="wedgeRoundRectCallout">
            <a:avLst>
              <a:gd name="adj1" fmla="val -79134"/>
              <a:gd name="adj2" fmla="val 753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GER!!!</a:t>
            </a:r>
            <a:endParaRPr lang="en-US" sz="6000" dirty="0"/>
          </a:p>
        </p:txBody>
      </p:sp>
      <p:sp>
        <p:nvSpPr>
          <p:cNvPr id="7" name="Arc 6"/>
          <p:cNvSpPr/>
          <p:nvPr/>
        </p:nvSpPr>
        <p:spPr>
          <a:xfrm rot="9696584">
            <a:off x="2149232" y="1782198"/>
            <a:ext cx="2514600" cy="2438400"/>
          </a:xfrm>
          <a:prstGeom prst="arc">
            <a:avLst>
              <a:gd name="adj1" fmla="val 11615050"/>
              <a:gd name="adj2" fmla="val 21540743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895600" y="4191000"/>
            <a:ext cx="762000" cy="762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30679" y="4343400"/>
            <a:ext cx="947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LEO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2895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Electrons are transferred between molecules during PS and CR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latin typeface="Cambria"/>
                <a:ea typeface="ＭＳ 明朝"/>
                <a:cs typeface="Times New Roman"/>
              </a:rPr>
              <a:t>For a molecule to lose an e</a:t>
            </a:r>
            <a:r>
              <a:rPr lang="en-US" baseline="30000" dirty="0" smtClean="0">
                <a:latin typeface="Cambria"/>
                <a:ea typeface="ＭＳ 明朝"/>
                <a:cs typeface="Times New Roman"/>
              </a:rPr>
              <a:t>-</a:t>
            </a:r>
            <a:r>
              <a:rPr lang="en-US" dirty="0" smtClean="0">
                <a:latin typeface="Cambria"/>
                <a:ea typeface="ＭＳ 明朝"/>
                <a:cs typeface="Times New Roman"/>
              </a:rPr>
              <a:t>, one must gain</a:t>
            </a:r>
            <a:endParaRPr lang="en-US" dirty="0">
              <a:latin typeface="Cambria"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mbria"/>
                <a:ea typeface="ＭＳ 明朝"/>
                <a:cs typeface="Times New Roman"/>
              </a:rPr>
              <a:t>One reactant is oxidized (loses electrons)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dirty="0">
                <a:latin typeface="Cambria"/>
                <a:ea typeface="ＭＳ 明朝"/>
                <a:cs typeface="Times New Roman"/>
              </a:rPr>
              <a:t>One reactant is reduced (gains electrons)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4"/>
          <a:stretch/>
        </p:blipFill>
        <p:spPr bwMode="auto">
          <a:xfrm>
            <a:off x="3276600" y="4267200"/>
            <a:ext cx="2023110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2" b="3698"/>
          <a:stretch/>
        </p:blipFill>
        <p:spPr bwMode="auto">
          <a:xfrm>
            <a:off x="5715000" y="4267200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4495800"/>
            <a:ext cx="63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/>
              </a:rPr>
              <a:t>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33400" y="3649429"/>
            <a:ext cx="2286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L</a:t>
            </a:r>
            <a:r>
              <a:rPr lang="en-US" sz="2800" dirty="0">
                <a:solidFill>
                  <a:srgbClr val="0000FF"/>
                </a:solidFill>
                <a:latin typeface="Cambria"/>
                <a:ea typeface="ＭＳ 明朝"/>
                <a:cs typeface="Times New Roman"/>
              </a:rPr>
              <a:t>ose</a:t>
            </a:r>
            <a:endParaRPr lang="en-US" sz="28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Cambria"/>
                <a:ea typeface="ＭＳ 明朝"/>
                <a:cs typeface="Times New Roman"/>
              </a:rPr>
              <a:t>E</a:t>
            </a:r>
            <a:r>
              <a:rPr lang="en-US" sz="2800" dirty="0">
                <a:solidFill>
                  <a:srgbClr val="0000FF"/>
                </a:solidFill>
                <a:latin typeface="Cambria"/>
                <a:ea typeface="ＭＳ 明朝"/>
                <a:cs typeface="Times New Roman"/>
              </a:rPr>
              <a:t>lectrons</a:t>
            </a:r>
            <a:endParaRPr lang="en-US" sz="28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latin typeface="Cambria"/>
                <a:ea typeface="ＭＳ 明朝"/>
                <a:cs typeface="Times New Roman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Cambria"/>
                <a:ea typeface="ＭＳ 明朝"/>
                <a:cs typeface="Times New Roman"/>
              </a:rPr>
              <a:t>xidation</a:t>
            </a:r>
          </a:p>
          <a:p>
            <a:pPr>
              <a:spcAft>
                <a:spcPts val="0"/>
              </a:spcAft>
            </a:pPr>
            <a:endParaRPr lang="en-US" sz="1000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  <a:tabLst>
                <a:tab pos="3352800" algn="l"/>
              </a:tabLst>
            </a:pPr>
            <a:r>
              <a:rPr lang="en-US" sz="2800" dirty="0" smtClean="0">
                <a:latin typeface="Cambria"/>
                <a:ea typeface="ＭＳ 明朝"/>
                <a:cs typeface="Times New Roman"/>
              </a:rPr>
              <a:t>G</a:t>
            </a:r>
            <a:r>
              <a:rPr lang="en-US" sz="2800" dirty="0" smtClean="0">
                <a:solidFill>
                  <a:srgbClr val="0000FF"/>
                </a:solidFill>
                <a:latin typeface="Cambria"/>
                <a:ea typeface="ＭＳ 明朝"/>
                <a:cs typeface="Times New Roman"/>
              </a:rPr>
              <a:t>ain</a:t>
            </a:r>
          </a:p>
          <a:p>
            <a:pPr>
              <a:spcAft>
                <a:spcPts val="0"/>
              </a:spcAft>
              <a:tabLst>
                <a:tab pos="3352800" algn="l"/>
              </a:tabLst>
            </a:pPr>
            <a:r>
              <a:rPr lang="en-US" sz="2800" dirty="0" smtClean="0">
                <a:latin typeface="Cambria"/>
                <a:ea typeface="ＭＳ 明朝"/>
                <a:cs typeface="Times New Roman"/>
              </a:rPr>
              <a:t>E</a:t>
            </a:r>
            <a:r>
              <a:rPr lang="en-US" sz="2800" dirty="0" smtClean="0">
                <a:solidFill>
                  <a:srgbClr val="0000FF"/>
                </a:solidFill>
                <a:latin typeface="Cambria"/>
                <a:ea typeface="ＭＳ 明朝"/>
                <a:cs typeface="Times New Roman"/>
              </a:rPr>
              <a:t>lectrons</a:t>
            </a:r>
            <a:endParaRPr lang="en-US" sz="2800" dirty="0" smtClean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  <a:tabLst>
                <a:tab pos="3352800" algn="l"/>
              </a:tabLst>
            </a:pPr>
            <a:r>
              <a:rPr lang="en-US" sz="2800" dirty="0" smtClean="0">
                <a:latin typeface="Cambria"/>
                <a:ea typeface="ＭＳ 明朝"/>
                <a:cs typeface="Times New Roman"/>
              </a:rPr>
              <a:t>R</a:t>
            </a:r>
            <a:r>
              <a:rPr lang="en-US" sz="2800" dirty="0" smtClean="0">
                <a:solidFill>
                  <a:srgbClr val="0000FF"/>
                </a:solidFill>
                <a:latin typeface="Cambria"/>
                <a:ea typeface="ＭＳ 明朝"/>
                <a:cs typeface="Times New Roman"/>
              </a:rPr>
              <a:t>eduction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9808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Redox</a:t>
            </a:r>
            <a:r>
              <a:rPr lang="en-US" dirty="0" smtClean="0"/>
              <a:t>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98080" cy="868362"/>
          </a:xfrm>
        </p:spPr>
        <p:txBody>
          <a:bodyPr/>
          <a:lstStyle/>
          <a:p>
            <a:r>
              <a:rPr lang="en-US" dirty="0" err="1" smtClean="0"/>
              <a:t>Redox</a:t>
            </a:r>
            <a:r>
              <a:rPr lang="en-US" dirty="0" smtClean="0"/>
              <a:t>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410200"/>
          </a:xfrm>
        </p:spPr>
        <p:txBody>
          <a:bodyPr/>
          <a:lstStyle/>
          <a:p>
            <a:r>
              <a:rPr lang="en-US" dirty="0" smtClean="0"/>
              <a:t>All compounds or atoms contain more energy in their reduced state.</a:t>
            </a:r>
          </a:p>
          <a:p>
            <a:r>
              <a:rPr lang="en-US" dirty="0" smtClean="0"/>
              <a:t>Molecules that are in their reduced state have “reducing power”.</a:t>
            </a:r>
          </a:p>
          <a:p>
            <a:r>
              <a:rPr lang="en-US" dirty="0" smtClean="0"/>
              <a:t>Glucose is in a reduced state and is energy rich.</a:t>
            </a:r>
            <a:endParaRPr lang="en-US" dirty="0"/>
          </a:p>
        </p:txBody>
      </p:sp>
      <p:pic>
        <p:nvPicPr>
          <p:cNvPr id="86018" name="Picture 2" descr="F5_7.jpg"/>
          <p:cNvPicPr>
            <a:picLocks noChangeAspect="1" noChangeArrowheads="1"/>
          </p:cNvPicPr>
          <p:nvPr/>
        </p:nvPicPr>
        <p:blipFill>
          <a:blip r:embed="rId2" cstate="print"/>
          <a:srcRect b="42400"/>
          <a:stretch>
            <a:fillRect/>
          </a:stretch>
        </p:blipFill>
        <p:spPr bwMode="auto">
          <a:xfrm>
            <a:off x="4648200" y="3987229"/>
            <a:ext cx="4229100" cy="2565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5.1 Questions (page 168)</a:t>
            </a:r>
          </a:p>
          <a:p>
            <a:pPr lvl="1"/>
            <a:r>
              <a:rPr lang="en-US" sz="3600" dirty="0" smtClean="0"/>
              <a:t>#1, 2, 3 (draw a Venn diagram), 4, 5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Due tomorrow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5.2 - Photosynthesis</a:t>
            </a:r>
            <a:endParaRPr lang="en-US" dirty="0"/>
          </a:p>
        </p:txBody>
      </p:sp>
      <p:pic>
        <p:nvPicPr>
          <p:cNvPr id="84994" name="Picture 2" descr="http://www.phschool.com/science/biology_place/biocoach/images/photosynth/photo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7492998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498080" cy="914400"/>
          </a:xfrm>
        </p:spPr>
        <p:txBody>
          <a:bodyPr/>
          <a:lstStyle/>
          <a:p>
            <a:r>
              <a:rPr lang="en-US" dirty="0" smtClean="0"/>
              <a:t>Photosynthesis Re-cap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114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Occurs in the chloroplast </a:t>
            </a:r>
          </a:p>
          <a:p>
            <a:r>
              <a:rPr lang="en-US" sz="3600" dirty="0" smtClean="0"/>
              <a:t>6CO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+ 6H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</a:t>
            </a:r>
            <a:r>
              <a:rPr lang="en-US" sz="3600" dirty="0" smtClean="0">
                <a:sym typeface="Wingdings"/>
              </a:rPr>
              <a:t> C</a:t>
            </a:r>
            <a:r>
              <a:rPr lang="en-US" sz="3600" baseline="-25000" dirty="0" smtClean="0">
                <a:sym typeface="Wingdings"/>
              </a:rPr>
              <a:t>6</a:t>
            </a:r>
            <a:r>
              <a:rPr lang="en-US" sz="3600" dirty="0" smtClean="0">
                <a:sym typeface="Wingdings"/>
              </a:rPr>
              <a:t>H</a:t>
            </a:r>
            <a:r>
              <a:rPr lang="en-US" sz="3600" baseline="-25000" dirty="0" smtClean="0">
                <a:sym typeface="Wingdings"/>
              </a:rPr>
              <a:t>12</a:t>
            </a:r>
            <a:r>
              <a:rPr lang="en-US" sz="3600" dirty="0" smtClean="0">
                <a:sym typeface="Wingdings"/>
              </a:rPr>
              <a:t>O</a:t>
            </a:r>
            <a:r>
              <a:rPr lang="en-US" sz="3600" baseline="-25000" dirty="0" smtClean="0">
                <a:sym typeface="Wingdings"/>
              </a:rPr>
              <a:t>6</a:t>
            </a:r>
            <a:r>
              <a:rPr lang="en-US" sz="3600" dirty="0" smtClean="0">
                <a:sym typeface="Wingdings"/>
              </a:rPr>
              <a:t> + 6O</a:t>
            </a:r>
            <a:r>
              <a:rPr lang="en-US" sz="3600" baseline="-25000" dirty="0" smtClean="0">
                <a:sym typeface="Wingdings"/>
              </a:rPr>
              <a:t>2</a:t>
            </a:r>
            <a:endParaRPr lang="en-US" sz="3600" baseline="-25000" dirty="0" smtClean="0"/>
          </a:p>
          <a:p>
            <a:r>
              <a:rPr lang="en-US" sz="3600" dirty="0"/>
              <a:t>L</a:t>
            </a:r>
            <a:r>
              <a:rPr lang="en-US" sz="3600" dirty="0" smtClean="0"/>
              <a:t>ight E </a:t>
            </a:r>
            <a:r>
              <a:rPr lang="en-US" sz="3600" dirty="0" smtClean="0">
                <a:sym typeface="Wingdings"/>
              </a:rPr>
              <a:t> chemical potential E (glucose)</a:t>
            </a:r>
          </a:p>
          <a:p>
            <a:r>
              <a:rPr lang="en-US" sz="3600" dirty="0" smtClean="0">
                <a:sym typeface="Wingdings"/>
              </a:rPr>
              <a:t>PS stores E (endothermic)</a:t>
            </a:r>
          </a:p>
          <a:p>
            <a:r>
              <a:rPr lang="en-US" sz="3600" dirty="0">
                <a:sym typeface="Wingdings"/>
              </a:rPr>
              <a:t>C</a:t>
            </a:r>
            <a:r>
              <a:rPr lang="en-US" sz="3600" dirty="0" smtClean="0">
                <a:sym typeface="Wingdings"/>
              </a:rPr>
              <a:t>onverts (low E) CO</a:t>
            </a:r>
            <a:r>
              <a:rPr lang="en-US" sz="3600" baseline="-25000" dirty="0" smtClean="0">
                <a:sym typeface="Wingdings"/>
              </a:rPr>
              <a:t>2</a:t>
            </a:r>
            <a:r>
              <a:rPr lang="en-US" sz="3600" dirty="0" smtClean="0">
                <a:sym typeface="Wingdings"/>
              </a:rPr>
              <a:t>  (high E) C</a:t>
            </a:r>
            <a:r>
              <a:rPr lang="en-US" sz="3600" baseline="-25000" dirty="0" smtClean="0">
                <a:sym typeface="Wingdings"/>
              </a:rPr>
              <a:t>6</a:t>
            </a:r>
            <a:r>
              <a:rPr lang="en-US" sz="3600" dirty="0" smtClean="0">
                <a:sym typeface="Wingdings"/>
              </a:rPr>
              <a:t>H</a:t>
            </a:r>
            <a:r>
              <a:rPr lang="en-US" sz="3600" baseline="-25000" dirty="0" smtClean="0">
                <a:sym typeface="Wingdings"/>
              </a:rPr>
              <a:t>12</a:t>
            </a:r>
            <a:r>
              <a:rPr lang="en-US" sz="3600" dirty="0" smtClean="0">
                <a:sym typeface="Wingdings"/>
              </a:rPr>
              <a:t>O</a:t>
            </a:r>
            <a:r>
              <a:rPr lang="en-US" sz="3600" baseline="-25000" dirty="0" smtClean="0">
                <a:sym typeface="Wingdings"/>
              </a:rPr>
              <a:t>6</a:t>
            </a:r>
          </a:p>
          <a:p>
            <a:r>
              <a:rPr lang="en-US" sz="3600" dirty="0" smtClean="0">
                <a:sym typeface="Wingdings"/>
              </a:rPr>
              <a:t>CO</a:t>
            </a:r>
            <a:r>
              <a:rPr lang="en-US" sz="3600" baseline="-25000" dirty="0" smtClean="0">
                <a:sym typeface="Wingdings"/>
              </a:rPr>
              <a:t>2</a:t>
            </a:r>
            <a:r>
              <a:rPr lang="en-US" sz="3600" dirty="0" smtClean="0">
                <a:sym typeface="Wingdings"/>
              </a:rPr>
              <a:t> is reduced (gains 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) to C</a:t>
            </a:r>
            <a:r>
              <a:rPr lang="en-US" sz="3600" baseline="-25000" dirty="0" smtClean="0">
                <a:sym typeface="Wingdings"/>
              </a:rPr>
              <a:t>6</a:t>
            </a:r>
            <a:r>
              <a:rPr lang="en-US" sz="3600" dirty="0" smtClean="0">
                <a:sym typeface="Wingdings"/>
              </a:rPr>
              <a:t>H</a:t>
            </a:r>
            <a:r>
              <a:rPr lang="en-US" sz="3600" baseline="-25000" dirty="0" smtClean="0">
                <a:sym typeface="Wingdings"/>
              </a:rPr>
              <a:t>12</a:t>
            </a:r>
            <a:r>
              <a:rPr lang="en-US" sz="3600" dirty="0" smtClean="0">
                <a:sym typeface="Wingdings"/>
              </a:rPr>
              <a:t>O</a:t>
            </a:r>
            <a:r>
              <a:rPr lang="en-US" sz="3600" baseline="-25000" dirty="0" smtClean="0">
                <a:sym typeface="Wingdings"/>
              </a:rPr>
              <a:t>6 </a:t>
            </a:r>
          </a:p>
          <a:p>
            <a:r>
              <a:rPr lang="en-US" sz="3600" dirty="0" smtClean="0">
                <a:sym typeface="Wingdings"/>
              </a:rPr>
              <a:t>C</a:t>
            </a:r>
            <a:r>
              <a:rPr lang="en-US" sz="3600" baseline="-25000" dirty="0" smtClean="0">
                <a:sym typeface="Wingdings"/>
              </a:rPr>
              <a:t>6</a:t>
            </a:r>
            <a:r>
              <a:rPr lang="en-US" sz="3600" dirty="0" smtClean="0">
                <a:sym typeface="Wingdings"/>
              </a:rPr>
              <a:t>H</a:t>
            </a:r>
            <a:r>
              <a:rPr lang="en-US" sz="3600" baseline="-25000" dirty="0" smtClean="0">
                <a:sym typeface="Wingdings"/>
              </a:rPr>
              <a:t>12</a:t>
            </a:r>
            <a:r>
              <a:rPr lang="en-US" sz="3600" dirty="0" smtClean="0">
                <a:sym typeface="Wingdings"/>
              </a:rPr>
              <a:t>O</a:t>
            </a:r>
            <a:r>
              <a:rPr lang="en-US" sz="3600" baseline="-25000" dirty="0" smtClean="0">
                <a:sym typeface="Wingdings"/>
              </a:rPr>
              <a:t>6 </a:t>
            </a:r>
            <a:r>
              <a:rPr lang="en-US" sz="3600" dirty="0" smtClean="0">
                <a:sym typeface="Wingdings"/>
              </a:rPr>
              <a:t>is said to have “reducing power”</a:t>
            </a:r>
            <a:endParaRPr lang="en-US" sz="3600" baseline="-25000" dirty="0">
              <a:sym typeface="Wingdings"/>
            </a:endParaRPr>
          </a:p>
          <a:p>
            <a:endParaRPr lang="en-US" baseline="-25000" dirty="0">
              <a:sym typeface="Wingdings"/>
            </a:endParaRP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05088" cy="990600"/>
          </a:xfrm>
        </p:spPr>
        <p:txBody>
          <a:bodyPr/>
          <a:lstStyle/>
          <a:p>
            <a:r>
              <a:rPr lang="en-US" dirty="0" smtClean="0"/>
              <a:t>What We Already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81288" cy="5257800"/>
          </a:xfrm>
        </p:spPr>
        <p:txBody>
          <a:bodyPr>
            <a:normAutofit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en-US" sz="3600" dirty="0">
                <a:latin typeface="Cambria"/>
                <a:ea typeface="ＭＳ 明朝"/>
                <a:cs typeface="Times New Roman"/>
              </a:rPr>
              <a:t>*Autotrophs can make own food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atin typeface="Cambria"/>
                <a:ea typeface="ＭＳ 明朝"/>
                <a:cs typeface="Times New Roman"/>
              </a:rPr>
              <a:t>Photosynthesis (light dependent)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3600" dirty="0">
                <a:latin typeface="Cambria"/>
                <a:ea typeface="ＭＳ 明朝"/>
                <a:cs typeface="Times New Roman"/>
              </a:rPr>
              <a:t>Chemosynthesis (light independent)</a:t>
            </a:r>
          </a:p>
          <a:p>
            <a:endParaRPr lang="en-US" sz="3600" dirty="0"/>
          </a:p>
        </p:txBody>
      </p:sp>
      <p:pic>
        <p:nvPicPr>
          <p:cNvPr id="1028" name="Picture 4" descr="http://t1.gstatic.com/images?q=tbn:ANd9GcRSZyGPkH2fEGEyDGlhLErl2yZZxC5ACNmRHico-zTRyymobKGJ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3429000" cy="2281845"/>
          </a:xfrm>
          <a:prstGeom prst="rect">
            <a:avLst/>
          </a:prstGeom>
          <a:noFill/>
        </p:spPr>
      </p:pic>
      <p:sp>
        <p:nvSpPr>
          <p:cNvPr id="1030" name="AutoShape 6" descr="data:image/jpg;base64,/9j/4AAQSkZJRgABAQAAAQABAAD/2wCEAAkGBhQSERUUExQWFRUWGBwYGBgYGB0cGxobGRoYGhoXGhgcHyYfHBwjGRwXHy8gIycpLCwsHB4xNTAqNSYrLCkBCQoKDgwOGg8PGi0kHyQsLCwsLCwsLCwsLC8sLCwsLCwsLCwsLCwsLCwsLCwsLCwsLCwsLCwsLCwsKSwsLCwsLP/AABEIAMkA+wMBIgACEQEDEQH/xAAcAAABBQEBAQAAAAAAAAAAAAAEAgMFBgcBCAD/xAA+EAACAQIEBAQEBAUDAwQDAAABAhEAAwQSITEFQVFhBiJxgQcTMpGhscHwI0JS0eEUM3KCkvEVFmKyJDRD/8QAGgEAAgMBAQAAAAAAAAAAAAAAAQIAAwQFBv/EAC8RAAICAgEDAwIFBAMBAAAAAAABAhEDITEEEkETIlEyYQUUcZGhgbHB0TPw8SP/2gAMAwEAAhEDEQA/AMms5FuZyS6g/epG5xj5umTIAp+k7aaGOtAJbBnzAT05dop3CWwGZlMBRrJ0OmtbkqMEmCLZIPM+WdN6k+D8OW+hUEBwZHU6flQ+JvuEhSQmy6b+9Iw/EHt7jntsfShpB20dPDiXynT8D+MUS7G24CsFWI9eROn519jb4d11YArMsdAeg7UNfwbEfMzA9ROo30puNoXnTCL14G2QgII3I5zvrTeHLlSWGcLyPSmVJBKg6cx/mi7pW2VgkQZO5zct+lEHGhOOITKCeWqjT7028IhykRAnrJ2E84peMxIvkBRBjUzA0oNNimmu5356ULClrYh74YLAhhv3rvztwSQCNQO1deyA4CAmAPq59T2FGpg7ayXMyNAD++1KrY7aQALDFo1Ma6dKNtYdgQ2oXTfn1A96YXELA0Y5ftTn/qTMmU6xqBHTXeiqQrtisbpqQSDoJ5R+tP2HtwJA1jcSRpt96axNssi3DKySZ3HqOlceznGZSW0k6yR7b03kWtD64pZ+mQFg+hP6ULZvAN5Ad9yaSmKy2mGXU6A+u+voKGtXIEic233pXLYyjoOJ00VREGCY6ydacc6BnaDsI15T7aU3aW7IJGbLrO5HP0inL+NXQIMzmJJHlEjWB177U1i0BsC8mY10/wA0VfHzEDHQARPOR06iu4WwgUx5mmMo/e1N8RAzKGOUAAQBMdT31oVSDdukdRAoHzBmXcMCeemtdbh7MoKAyW37RvpXbtgsuVDNuRMke1LXGFFUKZyEjaP/AD/4o0CxnEnMFzAyBExEx0602lvclfKvlAmNe/WnReYwd+QXoa7jEU5AZgalSde+1RryRPwD4TDGcw1ywYBopritmSAHYyXmZ5gR+GlR17MDABWeXancJdFpmLfVlhYgwTz+1JdaLKb3YXYZvNbuKW6ToRHOaAxqAGJ9RUjgscJBMmRrJ3/zTXEbCl2cGQTt0/Gma1oWLqWwHCqWJA6VYbX8MBWvwR2NQNhSSAo17fvpUm3EXXysVkabUIrRJ8kbbueaEWDPWpHF2ch/k1E66SZmaFXhLgM8qMveTPtSbRuZQx1UazzAmNOmtRP5I0ntBG6y52jLl137UK3nJ3jl/mi73FRlBUFrh1JI0Gp0jrTFkqpzMNz11BNHkCtDrnOqo0yNPUjoeVNW4twLkMp+4ivhjwbjCfKfz6j3oa+gUQWDHlB2/Sg2qtDJPhhwwBdSUBMkQZ/T0rt8fwwrqxKkqGAgenelYa/ltDKwhTMHfbp602uLc+aYIP0mdZ/ZphdjduxMkjyJyOm/fnrTeHwqltWA5wDR2Iwua30gyQTr32qMxdszouUHYdqV6DF2SFvGozOhEM2nzBrpG0dOwpNkvbJRlLhhABn8KGwX8K4GcTppEaE6A+1F4LH5XnNJ11bfXcf5qLZJL4I/GrBiCp6duWtIw0loHPrU/wAU4YrKb5YiQPKRz9ZqA1MAClfNjp2qJ27hrlmwIYGd+i6THrvUTYuOjeUEEiNBvR1nGqqBWlpIMHYR/em3xAg5SI6DlPSddKeipP7CLMusnUlwSCOQ5ikXcIs5VuBjPLQe9Bhj/UdjUz4JwSX8bYtXNUdwG6xuRPfb3pU7Ha7U2dscDxly2fl27z29yUQkbbExUfhXZZABzCd9I6161wzKiBVUKoAAA0AA5AchWY/FL4dtiriX8MqBwrC4shS+2UjSJ3Gvagnsp9aNbaoxJMVDZgIPOiMScyZixJWAZ7yd6fwnAb113VLFx2SVKqpJUjTWBAM9aLw/AsTaZvm2biKRBzWzB+4iir4LHOK8gtm2DhwxIQ59Cf5gOvp1rj3QELLlnPuOnvQePOUBM0wT6RTyYmbGXTQ7fqaKe6DWrO4zEMCpTcz3M0HqxYncbinuGgjMwMMBppPqftT2BsoJdjz0PrvIP5iht7G1FUM21bLmIJUmCY69KNbgSoA1xhB9dNNJHWuY3FH5QiF10APKdwKf4D4axWPJFoEqPqdzCL0k9ewk1NIVypdzdIExuHtqwyHMP7VY/DngLE4lZCC3bMEO+k9wNz+VT3CPhY9nE2bl97d62pllEjUAkCCIK5gJrRbmImnRzeo6xLWN39zOOH/Ca4t8G7dX5S65re7H+mCNPXWrOfh7w/nacnmTcaT+NTN/HKinMQOckwPvTB4itMYJdTllu/2MDXFIC+4J26T6V9cxrZGWMs66aFp69qGsnzyNetfYhl33k9/yqpvR6OlYtMKxHdtQOfrSlw7GUCliNj0pdvEFAY07kajsDyr6zd/lEsd9zy3jvUpAbYh1+W2XbWDOx713A8Ka/iUsWoZrjAL011k9ABJPYU065oWdu8VKeEeLDCY6zeb6VJDRqcrAqSPQGfalYW2otrmjV8F8EsKqqbl681yNSpVVnspUmPejvC/w7sYe41y/lxDhotlh5VUbEptm36xyqbwvHEu2w6XEZT/MrAj89Peq7e+IWHXENaZvKI/iDzLm5rpyGmokb1ZwcP1s+R1GyzcS8O4S8IaxbB/qRArA9ZG/vWXH4SYt1L/MthiScrEyZJiSAQNKvH/vbDG7btJdDtcbKMswJ/qYwBJge9WUKYqccEWbND6vPyYTwr4VYu7iGt3ItKkZnPmGu2SPqkdx3q2Yn4H2yoyYp8/PMgy99AQZj1rQfnjPkkZozZZ1jrHSQa+xGKFtS7GFUEsTsBGppUkWS6zLJ60QY+HmB+Stq5ba7lAGZrjAkjnCkAekUNwX4eYPDXTcCfMM+QXNQg6AbE//ACM+1SA8TYZkzjEWsvXOAR6g6+0VAYH4hWHvujEpbH0XDsesj+UdPxiiJeeSdWSPjHwXYxdlsiW7d4DyOoyiejwNQfSRVHvfBu6lsst5LjgfQFKyegYk/iBWg8P8Q2MRdNqzdV2C5tNiOxMTHaphrJAk7DWpzsEc+XEu3+553w3hbEXSflWnaCQcqsYI5HTemreDvYe6DJS4hBEgggjUaETXoXBYaF8oABJbTbzGSfcmaG8Q+F7eMtFXADqJR41UjWJ5gjSKXtNkevt1KOiF8HePr2KYW3snNBm4klJAnUR5SfWrNi8UU1clZ6iBVbx7NZsZbIyIBoF0+/fvUdwrj7nyXBnQ6Mragg+tZ/zTT4OflhFy9qonE4qiZypUBmLEDSWO7HqT1r7hviMXHKjlVV4zbFi9ctgyujLO8MJj229qY4I0MxFa1K1aM1b2O/EjwelxFvYdFW5nCuqj6s5gMANjm0Mbz2quWvhZiio89kH+nMZHqQsaVdMTxsBrctAzZZ7xpUvYxgkd9PvtStWdCHVZMcFFfyUfH/C1hblMSGcD6SmVT2DZiR6kUPwj4atfsg3rotGPKoTMR3YkiJ6a1esbjwoMmI/ZoXA8WW4qspkHpv6f4okXVZe3/NBvD+HWsPaFpUSAoBOUEtpqxJGpJruCvWrK5LaLbBJYhdBmO5j2H4UkYe7daAuUDdnBAjkNpJPaq14h4ZjrV0GyEuoxC5VJzSf5iCBA6kSBzo2Ze15HV/uy3txAEVVcb8RLNq69tw0oYlRIPpqI15VJ2vDd50CnEi25Etkt5oHPKzMNe8UhfhzgVZJS4xDAlmuE5iNfMNiCdxHOi78ExLCv+V3+hUeOniPEBNvD3Rh91EAZ+jGSC3UAafnQ9n4d48qDlVZ5G6oI9ROlaw2Mg/eKbOK70O0u/OuK7YRSRg2GXKMpBM9NxSP9D5lS2puM2sAEn0gb+1O4fFSWub3ANo06TWy/CPhaJgReyj5t0tmaNcqsVCzyGk+9DTOrnzejFyZknFOG3EU/NR7ZIkK4K6dp1NROEv5S0dOdeivGfD0u4S7mVSVRmUsJysBIP6V59xFpMmZV1GjDkDyNSS8i9Ln9WLTQzZQsWJjMDPrTgwZLSR6/2AoW0/WrLgEUKWY5yV8uusR060saaNUrTIzD4TLqw/sP80/ZST07185JEdOf96ZfH5UKhhr+9Dy9aRbY/CHbmPAbXUjp+tTtn4p422Mq3Qy5QBnVWYHTdiJNVM2ddteQ6zSHSCQwggQBtr3p9oqlCE+UH47j1+/e+c1658zk2aCOwyxA7Cu43xBiLilLmIvOvRnYg+01EqYUnmdv1riyRQ7hvTX7HwukczSzimiJP3NJTXTak3Eg0u0WasesYi5bYOjsrDUMrEEdwRVvHjfE3bIS9duOpAkSBPZoGooPgHge/irPzLahV5O7ZQfQQSfXapXCeAby3Ut3YClSxdTIgRIEgebUb+tNTXBmllwt+6rRLeG/iicPb+XiENy2uisp86jkIOjAeoNGcZ+MVohbeFt3GLMA5YAHLIzKoBMsRI7VKWfDeGt24Wyh03cBifUmoXhvh+zh8U11FAzKMq/06nNl6SI/Gmp1Ry8mXp3Jy7X/ALL1dwAe2DurCR6afj2oC1we2gLtCqNyf06k0G3GbijytGkRy+1VjHcZZ72VnLNAYAk9SNBt0rN+W3zoxqd8ITx/CPdv3L3zIDHRI0CgQon0FSHBsLbCgXEliJMk89YERURjcdlWSY9dKO4YWdQdcpEg9R2rXFKOkI3KStkjj+B4TE28jDLBlWRiCD1E7+9QNzguL+b8i3ezW4B+Y2kLqIYwTm0Ogmd/SQvWyusnfam7XHIzAGSCNPYa0GrNWLJLHH5X38EhZ8L4dLQW/cvX3jXzlVHou8dyTSfDnD7WEuXbqEtmIVJ/kEAn3JI1iYFR1/iDbk79aj7XEbxabds3LZ3IIGo/pJ3PI0aSK/Uy5LV6/ZF7fjhcEE7a+3/mg34sLZDuQqiQSdhIiTVas3718stpXsld3cRE8lAJzGPapHh/An1/1F03tsoIAHqQNzNGyt41H6n/AE/7oteEvFWBI0IjToeY68qjuIeJcMgYm/a0nZwTI6AGZ9qesYNcuTXIRGUkwRsRE7ViviDArYxV60IKo5A9OQ+xAqSdF/SdPHO2m+Cy4/4o3DcbJbUpPkLSGgczBjXegx8Q8UdfJ/2n+9VN7u0CKdt3TAqtS3ydn8piS+kUrFm5BRv6dNK1D4N8Vf5tywW/gshuIrakNKg5Ty01I7VS/A/hs4vFLaY5VnM5G4VRrHc6D37VvnDuGYewoW1ZRANNFE+pbcnuTTr5MvW5oJemFXRyivOvFcKi4i+FI+Ubr5ADEAMY06R+FehBZKlpYsCZUEAZQf5dNxM6nXWq5438KW8bh2AVRdUTbeNZH8pPNTt9qLMHS5linT4Zg64P+JBGm+n5VO2ME8qV3Gk6R+/WmLWHHy5O43117V8MayqwGkjX2/vVVJM9DbktDXEiLY3DltCBy9xUM2wgbUTbaSS52M6b68qeuXrcaKdQOXMfnRqyXQlMRIDsSJaPXSk43DEkFTmka/8AmiEwIQy2sCR2/wA1c+D/AAwxWKQXPLh0YSDc1Y98g2HPWKjtqiqU4Y9tlFt8MfKDA9zT9ngmIuCLdm4/XIpYfgK1Hg3wquWsQrYi6l2ygJAWRLCIDKeW535VoAu5RAgAbACB+FHtMWXr4xdRVmM/Dv4c/wCqZ7mJDLbttkyaqzMIJB5gCR3M1oeO+HeAa2U+Qq6QGWQw7ht/vRXEvEVnDunzGCG6SJ5SANWPppJqJ458QcNZUk3VYxoqEMT9tB6miqRjyZc+WalG/tRJ2AqILagAIMoA/wDjpUZxziyWUV3MDMB95G3pr7VlLeO8SLlx0bKLjFipAYCek9oFcxXFLt8K11y2mnID0A0pXP4NGP8ADpd1zejWH43Z+UXN62FiZzj8t6zrjfjn/wDIRsP5kQEHNID5onTcDTQ71CO2VWIjb/FRBYtJpXPRqx9BjhK3suPEPiOWWLdkKY3ZywHoAB+NVHEYt3YuxJY86ZXepizgIClo11jn7ihuXJphhx4foXIJYtM+rsSOhJ/cVc/BfEMQH+RZUXFbXIxgL1YN/L35HpNR3DfDV++f4Vs5ebHRR/1HT7VpvgrgCYOyx0N9tHO+UA6IPwnvTwxybsp6rNjjBxe/sMY7AIqkXbpzET5FEDrBO/2qCfwlaUtetM9y5BgMwHfQKAD6H7Uf4gxBzbd/y5j0pfD74ZQgEtIPr0P/AJrckvg8/wCrJXXkD4X4SW5anEk3CxmGbKANwPKRJ7mrBg8ALaKioFVRAA10HfWa7d4nh8JC4m6BcIBKgwADtPIe5qt8f+KdtbmTD2xeEnWSI5QCNydzy2qqahH9S9YsuXX8eP8ARaDAbkCdu8bx7U3xLGrZstdcwqAnpP8A8R3PIVj/AIi8W3sXcVm/hrbJKKhPlPM5ty3egsVxG/eCZ7ly5vGZi3tqao7zVD8NenJ/qXrG/FZAn8G2xc7Z4Cj1gkt6aVnl+6112d2lmJLE7knU/jSbCANDb9OnrR7BAxJOvbQD350qTlydHHix4NQQGtxVERJjn+9KeS2saD8KRirgYkgz0O1NoWiinstatFr+HPHBZxqvcIC3FNsnoTBBJ9QBPetzt25rzIuKXIRkEjZhM16V4A6nDWflmU+WmXXSMopos5H4jjpqf9CtX/G4tY+7h8QPlWwF+VcbQHqSehbY9td6nrWNS7mFt1aNDlIMEjSY5xrVW+L/AAvPgxdCibLAk9Fbyn8cpqE+EXiW0qthXYK7PnQkwGkAFZ/qECBzqN06KPQU8Xqw8aa/yTHFfhTbZAbFxlYbh9Q32AIP4VnGM4b8pyl4lSrEMDodNte+legC0VVeN+BrOKvteuM8kAAIQuwiSYMk0KVmjD1jimpvRh4JXOGiGjXnvI9utPYW2frE5QNCetWXxp8OHwsXLRNy0TBn6kJ2zRoR3qviz8q0ZI7gHeeVLT4OpjyQyR7ouyb8AMl/iNhbgBUZiAdQSqlln/qAPtFehLQJrytwrFst9HQkFTIjcEbR716S8O38T8hf9SqLcOpCztAjMOTbyBpRi7Rz+vx9slN8fArxPxkYTD3LrjRVMCdydFUdyYFZ63xbssnltubkfSYAn/lJ09quvjYLcwOIV4j5THXkQJUjvmivNqsVIaO4qSbiJ0eDHmTcvknfEvH7uKuB7h1AhFUeVRM/fqTUfdXOmYDbf+1D/PLTPIcu9O8Luakbd6qbumdiEVBdseANoNT+CdflpJmKhbuHg6RrP4VJYf6V9Ki0M0mKx6eRiJE/3qNtYed9I/c1M/LLIyqGLGCI12OwFSfC/BjgC7fYWlImN3I7LsCerfY1ZGDlwimeWMF7mRfC+Em40IpZuSga+tXjw54KTKbmJtm5roA5C+8atr0NSnhjhyLcVQjW1OoEeZx1ZiNf3AFXm7cAELoIiBWn04xq9v8Ag5eXrJO1HX9wTD3FtW1UKqhRACjRR0HSqp4i48LDSsLn3057/lRHifxIMMVDa5wY9qy/j/GnxNzKPp6E9Py50e5RMmPFPNLfHyWTi3FXdSY1ECQdBNH+EcO5b5mcqoIBMatH8q96Aa0VH8UDIFzzPIKAFA12J3qzYe4qW7SpDKFEEfSSdS0gf561pklHaKnSjSIDxH4EOLuvctXznJ1W8IBiNnWdfUe9Ar8JLqDW/aW9yTzZTI0/iR+kVfLTAZiDPMn1G1CcQd2y6/Tt113FZnjUnZdDrcsY9qZj3G+DX8Lc+XeTI2/Igg7EMNCO4NR5Ygn971pnxVvK2Fwk63c7gdcmVSR/3ZfxrNs2x66H+9ZJqnR3OnyepjU2uReGdQZaZGu8T2r5ouH+VNe9N2rBYkSNOf73pKrzOw/YoWX1sk79pRbCqwB/tznvvQ9toHXvNNLiQBHXUnudopCv1FP3Ir7WPvikYEZADygR+IrWvhV4vtvh0wjsFu25VQf51ksIPUSQR2rGydIG9a18DMIoTEXCv8TMqSRspBaAe539BQTbZl66EfRdlm+ImPNvBXBkZwwysQshFJ1Zu396wiwB8zTbX8q9P4uytxGRlBVgVI7EQRXmn/03JeiZALD7SKM02Z/w6cVGUS04LxjibaIpvOwB2Yz5Z2nflG9a9g+IW79tbtogow0I5dVPQjaKw/FYgXIJCgiBoI0/4ihRx/EYY5sNce2pENl2J13U6THaonRd1HSrMvbpm48fwpvYa7aVQzOhVQTAk7EnlBg+1Ydx3w/fwwC4hGWee6nfUMNDW+Ye8rW0dTmVlUhusgGaA8UcOTEYO7bdZ8pZY3DKCVI7zp700lZzuk6h4Zdr4ZgvCbotOjxqDIB5gEH2mK9EcJ8QWsSguWmBBEkSJB5qw5EV534hgHS4oZWVhHlKxH3rTvhCbZN9vL83ygDmqa/m0fYUFp0buthGePv8oB+Lq4tnlVu/6VQskaoW1kkDURpqdKzi/DKIMHvy716gbUEESCII6joa89+I+EJZxl9VAyW7jQOgmRPYbVH5F6HL3LsqqK1ZAUyTEdv0onhlpS7EGNOfrTPEMTnOmwp2wDbtknc/sVTfg61eQfEXJY/hWi/Dvw0LgW9iLYayF8oJ+ttoyjUjfXrUV4K+Hj4oC7cBCE+UbZu//H862az4X+WlsLGW3AA7CP1mtGOCXumzndT1NXDH/VjmE4FbFohMNYtA6QF19yDNAcL4H8u65uqjCZTQkDv5p1qxl/LUJxfiZtZSELkmMo3jr7VZByftRzMk92w3FkMNteVVrGeJ7SO6u2XJ9UjQdTm2pHHPH+HsCAfmXY+hSIBOwdth6CTWS8d4ncxTFrregAgL6D++tK8ihyaMXRyzbekGeMPF6Ym9NqYUZVZhy5kL3PXtVVJIOYHXrTd7Dld6QprPLI5bZ2MeGOONRJnDcevtNsvIeAZAOgG3pWl/DjDn/TljBU3G8voF17Gs68J8HOIxdq3MAtLdcoBLe8A/et1wHC7VlcllAizJAnU9TO571fGUq2zk9fKEfZFc7F3uGZgV5Hpzqkce4gmHcG9cKAkwgUs3l320+5FWXxJ4yt4BU+arkvmyZRp5YmW5akaVi3iPxJdxtwvcY/USFB8qg7AD9dzTvL2xaKOm6T1WpS+k54k8TtiruaMqqMqLuVWZn/kdyf7VGYa40+Xr7adabCwdTRLpIhYLdqy7bts7yjGCUYrQoY5WJlQpO0AR3maYu2wzQCAN/wDwKdtYYAkkZiB9PfvTOKZi0kRI5CBRbdbIqv2khasWIE5ukkx7gAU4LBXSJjqBUZZu+XKY6j99alMNZDKGZiCd9vTrTxaZXNNEHMGtA+F3i1MLdZLzZbd0Dzf0uswT2IJHbSs+aKcCnSqYtplmbFHLDtkeqrVxblsNbYMGEqQZBkaGRyrzv4j8P4jBXyL4+qWRlMq+upB9dxvW6eGeLJew1prZGXIoEcoABU9xtFM+LPDdrHWgtyQVk22G6sRExsRtoavas8/0+f0JtNa8mHPbYQeRg/em8SgVNs3PXp2FPq7JmtturFWjkQY/OmsTajczI5cqreto9An3Kib8HfEp8Ghs3E+baGqDNlZOZAaDK9j7VsHCcaLti1ejL8xQ4WZjNqBPMxXmm6DsdxWmfD/4ipbsDD4k5QmiXIJEanKwGsDkR700JeDm9b0lrvgt+TQPE/h61jrDW2jPByNzVuR9J0I6Vh3BOK3sHiFcDLcTTLG45qeo/wAGtv4bxm3fBay63FBglTpO8T6VHcS8A4bEW2CoLdwjR5JE8swJMifemryZOn6hY08eQtXDuIB7aPEFlVonbMAfeqV8WOAo+EfEKALtsgkj+dScpB6xIIPaovgnjpcHOExYZGs+QGCdBtPOIiDzEVevlW8XYAdM1q4FbKZEjRlmDMbGKnPBWlLBkUnxf7o88WeHx5m27/rWmeFPAlpvk3Li/MLCcrjyawykKddBprVut/DXCJdW+LZOSMtssSin+uDqT2Jipx8KB54gg6dz/YU2NRjbaNnUdW5xShaCcLw5bcZdI5aRRV/E6RFR1nFl9j61UfGXi8q4s4Zs14AhmXUJtp3b8B67Fq3sy425aiFeJPFi4Zrig/Mca/LX+URqXY6KPxrIPEXjvEYpmHzCqHTKhIWOnU+p3r7i+PJW4FYnNq7HdzPX+mfvvVZVD0qvJkfETq9P0sY+6SCLF5k15GpNHVhp+z3plwrohCwVksFG/fegLN1kaY0nUcvSqmqNidkpirQaR1/D0qc8CfDw4q6XvSLCRMbuTqFB5CNSfTrUSLisQQRpH37+1a98NCWwjBbbaXGMhTBkCCG2O0adKKir2Zeqyzjj9nJKWPD+HtlTbsW0ZPpZVAI0I+rc6E7zQ13xNYRnW5dto1v61ZgCugOx30I2mpW9cyTnOUAEktoABuT0ivPviziX+rxl+8v0s3k/4qAq++UA1a5VwcfpuneeT729Ez8R/G64y4iWhNq1MMf5maMzAchoAP8ANVS7ZIhuR2E/nSeHuFcM2oH7505jCSgJUCTvz9O9V3atnehjjiShHgERAzCdBRVzhpUSG5ZhykUxirHy2A7A/cTTuDT5jRmiBux09KRLdPktbdWnof4fjQs5kBJ589tuwpu9LgHbJIgfeicLhyLiknygyWHTp7/rQuJxWa4W6z+/arOFTK1t2gNJ5VJWMHdKghCQdtKGt5PqjsAdpPWrDZ4l5R5bh0H0jT27UsF9w5JfCKw1rSZpV3EZmkaaCkOu8HntSaTgsSvktXgPxZ/obxZwWt3BlYA6iDIYDYkdK2HhPjTDYlsli5naMxEMIAgS0jTUgV51RTU/4O8S/wCjxIuMJQqVcDeDrI7ggfjVkZVyc/q+jjkua+o17E+BMI4Yrby3Gkm4GYksTMsCSDr2rKcfg2R3S59asV012Mfatj4bxq3ftrctmUbYkEc42I61UfHHha2LTYi0IZTLiSQwY6trzBP2p5LRi6PqXGfZkf8A6ZvjsMCmYfV+Y60FbxBAA61K2zzoHG4TXMo9R/aqU62dyrNB+E/H1HzMK5AZmzof6jADKO8AEe9adYBB3rzNbYghhIIOhGkEcwa1fwBxrFYlHa7eLIhCDQSTEmWiTAj70/qKMbZxut6TbyJ/qDfEfwjicXjGuYewXXIqlgVGYga7nXp7Vf8AwTcuNg7QvW3tXEHy2VhBlPLmjoY/OiMJdirDhyLiR/MBof0qiGf3bKW3mxrH5XH+hGIxQtW9dC22lRV7G5Vk+adQOv8AimfFpz4G6JgrlKmYIIYf5FUbCYrOwXO2wEk9K3446szTyWlXwTP/ALevXlZExQtvcksVQzrHlDSIWOmtUfxHhhgXbC2s2dRF24dC0gHIo5LzPWfvp3DylsKxaCPxqmfGXDKMVavL/wD2tAn1Q5fyK/aplmzd0FS0zPMTZZgfST29aDTHoigBSXBJzTp6AdKlMbe/gsCBJA1qBuYUxmgwdfas7tcHXVPkJN3LDgxmmecA6Gvr98MYEaDfaaf4R4fxGKBFizcuhdTlEgTynYHtVr8E/Cy5ibjnFh7Fu2cpUiHdomASNABEnuI7G34Kpzx403J8Ef8ADXggxeNC3B/Ctqbjr/VBACnsSRPYGvQ+HugKFUAACABoBHICq1wzwfg8Ic1i3kfKVzZ3YkHk0kg7VHcW8eYfCOyXbmV1AOUKxJBEgjSD96atbORmzyzZP/mnXwC/GrXDWfMRNwoVBjMuUnUc4IEetYxcwRt6zEfv71avE3jBuJXljyW0kW0MTruzdzA9APeoW8YYxBnQzSa5OthjKMEpckK2HMd52pyxi30ESo5dKexmENsB+TEjXXbnQ9y6SnlB7n99anBdyPXcObgEEFpAjnroIpVjCZibZ8jLMiDJ6UHgXhgTP7/zUhfvsgLE+c6dwKKafuA7j7QfiFwq2USIAmNietNW8hHmJD9tj60jF4trhGbcCBpXLFkMYJg9+tI5W9D9tR2GjhqhgC4CnnHM/wCaTdZ0YrnOhjQ6URxjKGCliAFGoAIbvTS4G1H+6f8Atqz9Cu9WwE2oNN3K69zWa6zTrVLrwXK/J8HMUlZrq9DSvlnaoQvHgrx6mHtizfBCj6WAmATMEb7k6itD4fxuzibc2yHUmNVMadiKwJxBirZ4D8WrhWNu9ItsZka5TtJH9J0+1WRn4Zyur6JSTyY+TQfEPhqzetMVRFugSpURMcjGhmqX4Y8G3saxywiKYa42wPQAasfy51dr3iTDHKq30YuQFCsCde24q18Gup8oKv8ALOg/CmcUzJj6vLij2vnxZmHH/hHeRC1p1uxqQoyt/wBp0b2M198MMVk+Zh2OrHOncgQw9Ygx2Na2ra1F4Tw1hUuG4LKFy5fMdSCxJ06DXYUk8fcqH/N9+NxyDKHXarLwV9RUbiuGAEMphToQdYPbtUjhFKAFSI/m6gdqyLDKyqDUZJmfeO/E+ZxZtaoXOZusHQDsNyfSqYmKdGzDVZ0IIIra8X4Sw91bhy5s/wBQkj1ykHSqHxj4bMim5gbjaam0xn/tY/kfvXTc4qlECwx4lq/2IbCY97rqYM7Gdh3oHxz4hTE3LSoZWwhWepJBMekURxDgHE0tFmWbcarbZSQOcqvmPtVc4bwW9iCfk2nuRvlEx77Cknk7tG7pOnjjbm5L+jBLlhnUkCZOijUnsANTV3+Gfha3fZ7mJteWyQFtupALMJlgdSAIgba67VdvAnCkwuHQhYuOoa4SPPJ/lM6gDaPWpvjPE0Ww9xz/ALal53PlE/sUq0V5uq77jDnwLdkRYtqqAclAA9YGlReK4miEB3Vc58uYxJjUCecCYqq8X+I9hbLfKPzbhGgghR3ZiBt0GtZf4i8S3scy/MgZZCov0iYk66knqe1HuS4M+PosmWVz0jb+JcbtWULXLioO539BufQVh/i3jn+txbXFBy6Ik7wugJ7kyfeooJ/UdqIwjKT0g6HptSt9x0un6WOBuV2x18C9pkC7kanvuV9qWl7NtRD3yY1PvR3D8KuXO5gAwBrqY7a6UupaRstx2wFHLQhOm0HbWnWY2swSCY00nQa/rzpwYPIQxyuCYAnfueYruLxXnkACOaiPzox0tiyqT0QdrAsWloSfNrtHP2peJvBmYDTUQI6c6sHzwbbMxJYn1HqegqCx1uU0kmf2aj9q0Fe57HW4mrf7qqzAEbbdIoE2RmncTttv1pVvBswzSDprJAiAKbt+V9TPX+1R75QEq4Y7ccXDljbb06UNlp/B3vl5jEyIB6Uj5LHlQe9jLWvA1fskV9YTrrpsKexHQa0w6kGKVqmMnaHRb01BkV3E4dliRT9iwSokx070jiN5mYTtyp3GlYil7qBc1JbejlhVldZ3mKBfekkqHi7HEuRBBgjX3GxrQvDXxGVQBeJRh/OJIP6is6WuqCTUUminP08MyqX7mtXPifbe8ltXOSfM5ECRsvWDzNXPD8btMM3zEAG+Zhp7nSvOjCvvmHadOlWd/wAmGf4bF12Oj01a4kt1P4bBwDqQdAY2/GjEvFVOmkEffSs1+D19msOM5kOYE8sq6f4rQbisDLGWG0nn+lWLaOVlTxzcb4D8DjsupMAb0Bw7HjzTsZ+2v6VBcd4l/p7YuXixTZioLBTykDaTsaoHiD4nmcmFEL/MzDVuoA5A9d6Dpcj4sebKqitfwaZZ4npTPDMSqhltgKudjA2ksST96yfE/EvEMmVUt2ydMwkkekmAfvTXhz4hXcMmRkF1ROWSQwkzE6yPal7kaPyGftb/AINZ47x1MNaN65OUMFManzbac6oHi34kf6i0bOHQ5G+tm0JjXKF1gdZqs+JfGN7GwHARF1VFmJ2lidzH2qPwFpShztA3A5mN/aKl3o2YOkWNKU/q/gUMedVZNI2/YoFbmoyfV+4inhiMxEzoI66DauFFVQykzOk9qT9DffyKXDkgkiI2nn1FI+cAJA1kc9NKdsXi/wBRHl/Ln605jrSnKQU11yr3POmpVaAnTpjSY88l19f8VL3uNKbQXZgIMbT6xr3qOt3ijEwch5Db70zM5iBzkT0nWpGPaCT7g98aQsqAT9jI3oG7xRmMlfxp3EmQT9uwr6yB8ougMrGbTQiQJBqTVkhKth68VazaQFYzmTJ5ekc6A4hjPmklRzn/ABTBb5gkkb7HlHSm7d3ZQNCYjvQ/sFfPk7h8RH1CRRmEwYvkBRAEyes7DppUeyBSQdSKsFnGC1hxlKyp2nUsw0j051I3wyS+UQZtkHKZ069aUb5Gmn2pm4WzS0zvSnYsZjeonQWvk7buTofw3py/hdmn6qbsprMb7Gl3U0EamTr17ego8rYOHoW90heU7aU01pguoMUm7cM9KknZXRWMTEEE9OdH6tA+nYBZWVPLT70PzNEjXQUyVM0klwNF8iWjauoka1xVr46b0v3H+xxqTS/mV9Qoha/APiRMM5S6YtuQcw/lI017Ec+1b1dcESBpy9OVeWgta/4S+INl8MlrEXfl3UAUl9FYKIBDDQGIBBq6D8HH6/pm36kF+pdsbbW5bdGEq4KMOobQ15wu4cCddQSI9Odav4h+Idm3aZMPcF26wIDL9CafVmO56ATrWVvh5fXTr3qSVjfh8JwTctWMFuVdVefPlSrwH8u1fIpJlTqBOnalo6ng7MjYDvRGExaqNQD1B2I6V9w0ySp5nc7juDXMTgkAJUkx9WkAUyurQjabpjuHwwLi4IyTMdOcR0pVtBsVBzaqN4M8x6UPhjKFTAG5bmPSkQoYFM0ERqZPfbaoqA1d2No4BIiTrt3pV7CkRGs/h2NFYa1CO1vdefP2FNWcQoUlpZiZ359T1oV8hvyjmTLakkyxHl5QNZ9aVduhoKIRA13NcxrnMs6rlBH79acwy5QpVufvz0imS3RG9WfYVRBUsULSO0nt6VwWygdJDTow15bGm+I4xncE6MBG1IdiJB3I1P2NC0SmcGpyhfwpCeSTz5AiutZb6gCNp5GnbaBiubQc+tKNdA6sCdecyelPojSJXSJ16daIxDWVEJJO5PLfaPSmLeKJ0MmBoP0NFKvIG78CLoiCG31OnPmKdTAswlduWhpq48k5fKIGh/fWjrAfKIucuhorbBJ0hhtBl5cvfvTRssAefLTlS7n1H1p9N296erdCd1KwDUHXlXPnHUcjTtz6jTLbmqnotWx+1ZJAjny9K7EklhHf/FG8J2PoaBu7t++dWVSEvdHLyjekth4Bn2ox9j6Cmr3L0oOKIpPgCGhp5UnzNoDtH5Vy5uK7/KKrS2O2IdaUi6gUrkKc5e1MlsDYlbkN1AP3pFwljPLp+ld5GuHaiQes2VbKsx1PX0707fsfLkAGJPmH5fbl3ppfoPqKkLv+x7LRSK26IprpGs69aewmJyknUlgQelMJyqRw3+7b9f1oLkaT8AB1aDREoYWGQjn+sU5gv9/3/Wl8X/3n9F/IUQCSohshBXnyJE7Rypi3hgVMnzDYCPuSac4Xu3/H+1C3vqPrRfFkSd0SGMsZLSyA3IRsOcz1oMWCWDDTY+lSD/8A6/8A1D/60Fb5etGrAno5evK8sVg8iNZjrNcxGMYkNoY2JEbU1c2966nL1pWMP2zmGsmJOv4gU6+EiFOmYaAb/en3+s+lD43/AHR7flT8IS9gOItebYgdxXyXDAUaDt++lWV/qH/Af/U1W7O9VuNMsUrQ7dw4UBp5x9uvapAXWH0L5eXL960Da3H/ACFWax9Ip0tlUnr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emc.maricopa.edu/faculty/farabee/biobk/8415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67200"/>
            <a:ext cx="3048000" cy="2438400"/>
          </a:xfrm>
          <a:prstGeom prst="rect">
            <a:avLst/>
          </a:prstGeom>
          <a:noFill/>
        </p:spPr>
      </p:pic>
      <p:pic>
        <p:nvPicPr>
          <p:cNvPr id="1026" name="Picture 2" descr="http://t0.gstatic.com/images?q=tbn:ANd9GcR0v1f8mibnRNWTIAN70oHIUsFJwkKhoQzeoTB3u_KKK5DNHCoC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124200"/>
            <a:ext cx="2961369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686800" cy="3733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Photosynthesis occurs in 2 stages: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3600" dirty="0" smtClean="0"/>
              <a:t>light dependent chemical reactions</a:t>
            </a:r>
          </a:p>
          <a:p>
            <a:pPr marL="1163574" lvl="2" indent="-514350"/>
            <a:r>
              <a:rPr lang="en-US" sz="3200" dirty="0" smtClean="0"/>
              <a:t>occurs in the </a:t>
            </a:r>
            <a:r>
              <a:rPr lang="en-US" sz="3200" dirty="0" smtClean="0">
                <a:solidFill>
                  <a:srgbClr val="0000FF"/>
                </a:solidFill>
              </a:rPr>
              <a:t>thylakoid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3600" dirty="0" smtClean="0"/>
              <a:t>light independent chemical reactions </a:t>
            </a:r>
            <a:r>
              <a:rPr lang="en-US" sz="3200" dirty="0" smtClean="0"/>
              <a:t>(Calvin-Benson cycle)</a:t>
            </a:r>
          </a:p>
          <a:p>
            <a:pPr marL="1163574" lvl="2" indent="-514350"/>
            <a:r>
              <a:rPr lang="en-US" sz="3200" dirty="0" smtClean="0"/>
              <a:t>occurs in the </a:t>
            </a:r>
            <a:r>
              <a:rPr lang="en-US" sz="3200" dirty="0" smtClean="0">
                <a:solidFill>
                  <a:srgbClr val="0000FF"/>
                </a:solidFill>
              </a:rPr>
              <a:t>stroma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2" descr="Page_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733800"/>
            <a:ext cx="53139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0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914400"/>
          </a:xfrm>
        </p:spPr>
        <p:txBody>
          <a:bodyPr/>
          <a:lstStyle/>
          <a:p>
            <a:r>
              <a:rPr lang="en-US" dirty="0" smtClean="0"/>
              <a:t>Light Dependent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Occurs in the thylakoid</a:t>
            </a:r>
          </a:p>
          <a:p>
            <a:r>
              <a:rPr lang="en-US" sz="3600" dirty="0" smtClean="0"/>
              <a:t>Light energy is captured and used to </a:t>
            </a:r>
            <a:r>
              <a:rPr lang="en-US" sz="3600" dirty="0" smtClean="0">
                <a:solidFill>
                  <a:srgbClr val="0000FF"/>
                </a:solidFill>
              </a:rPr>
              <a:t>reduce ATP and NADPH</a:t>
            </a:r>
          </a:p>
          <a:p>
            <a:r>
              <a:rPr lang="en-US" sz="3600" dirty="0" smtClean="0"/>
              <a:t>ATP and NADPH have “</a:t>
            </a:r>
            <a:r>
              <a:rPr lang="en-US" sz="3600" dirty="0" smtClean="0">
                <a:solidFill>
                  <a:srgbClr val="0000FF"/>
                </a:solidFill>
              </a:rPr>
              <a:t>reducing power</a:t>
            </a:r>
            <a:r>
              <a:rPr lang="en-US" sz="3600" dirty="0" smtClean="0"/>
              <a:t>”</a:t>
            </a:r>
          </a:p>
          <a:p>
            <a:r>
              <a:rPr lang="en-US" sz="3600" dirty="0" smtClean="0"/>
              <a:t>ATP and NADPH are used to </a:t>
            </a:r>
            <a:r>
              <a:rPr lang="en-US" sz="3600" dirty="0" smtClean="0">
                <a:solidFill>
                  <a:srgbClr val="0000FF"/>
                </a:solidFill>
              </a:rPr>
              <a:t>power the 2</a:t>
            </a:r>
            <a:r>
              <a:rPr lang="en-US" sz="3600" baseline="30000" dirty="0" smtClean="0">
                <a:solidFill>
                  <a:srgbClr val="0000FF"/>
                </a:solidFill>
              </a:rPr>
              <a:t>nd</a:t>
            </a:r>
            <a:r>
              <a:rPr lang="en-US" sz="3600" dirty="0" smtClean="0">
                <a:solidFill>
                  <a:srgbClr val="0000FF"/>
                </a:solidFill>
              </a:rPr>
              <a:t> stage of photosynthesis</a:t>
            </a:r>
            <a:r>
              <a:rPr lang="en-US" sz="3600" dirty="0" smtClean="0"/>
              <a:t> (light independent reactions)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3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498080" cy="914400"/>
          </a:xfrm>
        </p:spPr>
        <p:txBody>
          <a:bodyPr/>
          <a:lstStyle/>
          <a:p>
            <a:r>
              <a:rPr lang="en-US" dirty="0" smtClean="0"/>
              <a:t>Light Independent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8077200" cy="480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Occurs in the stroma of chloroplast</a:t>
            </a:r>
          </a:p>
          <a:p>
            <a:r>
              <a:rPr lang="en-US" sz="3600" dirty="0" smtClean="0"/>
              <a:t>ATP and NADPH from light dependent reactions used to </a:t>
            </a:r>
            <a:r>
              <a:rPr lang="en-US" sz="3600" dirty="0" smtClean="0">
                <a:solidFill>
                  <a:srgbClr val="0000FF"/>
                </a:solidFill>
              </a:rPr>
              <a:t>reduce CO</a:t>
            </a:r>
            <a:r>
              <a:rPr lang="en-US" sz="3600" baseline="-25000" dirty="0" smtClean="0">
                <a:solidFill>
                  <a:srgbClr val="0000FF"/>
                </a:solidFill>
              </a:rPr>
              <a:t>2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ATP and NADPH are oxidized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ATP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ADP</a:t>
            </a:r>
          </a:p>
          <a:p>
            <a:pPr lvl="1"/>
            <a:r>
              <a:rPr lang="en-US" sz="3200" dirty="0" smtClean="0">
                <a:sym typeface="Wingdings"/>
              </a:rPr>
              <a:t>NADPH 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NADP</a:t>
            </a:r>
            <a:r>
              <a:rPr lang="en-US" sz="3200" baseline="30000" dirty="0" smtClean="0">
                <a:solidFill>
                  <a:srgbClr val="0000FF"/>
                </a:solidFill>
              </a:rPr>
              <a:t>+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CO</a:t>
            </a:r>
            <a:r>
              <a:rPr lang="en-US" sz="3600" baseline="-25000" dirty="0" smtClean="0">
                <a:solidFill>
                  <a:srgbClr val="0000FF"/>
                </a:solidFill>
              </a:rPr>
              <a:t>2</a:t>
            </a:r>
            <a:r>
              <a:rPr lang="en-US" sz="3600" dirty="0" smtClean="0">
                <a:solidFill>
                  <a:srgbClr val="0000FF"/>
                </a:solidFill>
              </a:rPr>
              <a:t> is reduced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C</a:t>
            </a:r>
            <a:r>
              <a:rPr lang="en-US" sz="3200" baseline="-25000" dirty="0" smtClean="0">
                <a:solidFill>
                  <a:srgbClr val="0000FF"/>
                </a:solidFill>
              </a:rPr>
              <a:t>6</a:t>
            </a:r>
            <a:r>
              <a:rPr lang="en-US" sz="3200" dirty="0" smtClean="0">
                <a:solidFill>
                  <a:srgbClr val="0000FF"/>
                </a:solidFill>
              </a:rPr>
              <a:t>H</a:t>
            </a:r>
            <a:r>
              <a:rPr lang="en-US" sz="3200" baseline="-25000" dirty="0" smtClean="0">
                <a:solidFill>
                  <a:srgbClr val="0000FF"/>
                </a:solidFill>
              </a:rPr>
              <a:t>12</a:t>
            </a:r>
            <a:r>
              <a:rPr lang="en-US" sz="3200" dirty="0" smtClean="0">
                <a:solidFill>
                  <a:srgbClr val="0000FF"/>
                </a:solidFill>
              </a:rPr>
              <a:t>O</a:t>
            </a:r>
            <a:r>
              <a:rPr lang="en-US" sz="3200" baseline="-25000" dirty="0" smtClean="0">
                <a:solidFill>
                  <a:srgbClr val="0000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99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7406640" cy="935502"/>
          </a:xfrm>
        </p:spPr>
        <p:txBody>
          <a:bodyPr/>
          <a:lstStyle/>
          <a:p>
            <a:r>
              <a:rPr lang="en-US" dirty="0" smtClean="0"/>
              <a:t>Light Dependent Reactions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5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70104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9808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Thylakoid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488680" cy="205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thylakoid membrane contains: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clusters of photosynthetic pigment molecules</a:t>
            </a:r>
          </a:p>
          <a:p>
            <a:pPr lvl="1"/>
            <a:r>
              <a:rPr lang="en-US" sz="3200" dirty="0">
                <a:solidFill>
                  <a:srgbClr val="0000FF"/>
                </a:solidFill>
              </a:rPr>
              <a:t>p</a:t>
            </a:r>
            <a:r>
              <a:rPr lang="en-US" sz="3200" dirty="0" smtClean="0">
                <a:solidFill>
                  <a:srgbClr val="0000FF"/>
                </a:solidFill>
              </a:rPr>
              <a:t>roteins</a:t>
            </a:r>
          </a:p>
          <a:p>
            <a:pPr marL="82296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/>
          <a:lstStyle/>
          <a:p>
            <a:r>
              <a:rPr lang="en-US" dirty="0" smtClean="0"/>
              <a:t>Capturing Light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81288" cy="5562600"/>
          </a:xfrm>
        </p:spPr>
        <p:txBody>
          <a:bodyPr/>
          <a:lstStyle/>
          <a:p>
            <a:r>
              <a:rPr lang="en-US" dirty="0" smtClean="0"/>
              <a:t>Thylakoid membrane contains clusters of photosynthetic pigment molecules</a:t>
            </a:r>
          </a:p>
          <a:p>
            <a:r>
              <a:rPr lang="en-US" dirty="0" smtClean="0"/>
              <a:t>Pigments are molecules that </a:t>
            </a:r>
            <a:r>
              <a:rPr lang="en-US" dirty="0" smtClean="0">
                <a:solidFill>
                  <a:srgbClr val="0000FF"/>
                </a:solidFill>
              </a:rPr>
              <a:t>absorb certain wavelengths of light</a:t>
            </a:r>
          </a:p>
          <a:p>
            <a:r>
              <a:rPr lang="en-US" dirty="0" smtClean="0"/>
              <a:t>Our “perceived color” is the wavelength that is </a:t>
            </a:r>
            <a:r>
              <a:rPr lang="en-US" dirty="0" smtClean="0">
                <a:solidFill>
                  <a:srgbClr val="0000FF"/>
                </a:solidFill>
              </a:rPr>
              <a:t>reflected</a:t>
            </a:r>
            <a:r>
              <a:rPr lang="en-US" dirty="0" smtClean="0"/>
              <a:t> (not absorbed):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chlorophyll a</a:t>
            </a:r>
            <a:r>
              <a:rPr lang="en-US" sz="3200" dirty="0" smtClean="0"/>
              <a:t> (blue-green)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chlorophyll b</a:t>
            </a:r>
            <a:r>
              <a:rPr lang="en-US" sz="3200" dirty="0" smtClean="0"/>
              <a:t> (yellow-green)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carotenoids</a:t>
            </a:r>
            <a:r>
              <a:rPr lang="en-US" sz="3200" dirty="0" smtClean="0"/>
              <a:t> (yellow, orange, red)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240"/>
            <a:ext cx="8475531" cy="52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mbria"/>
                <a:ea typeface="ＭＳ 明朝"/>
                <a:cs typeface="Times New Roman"/>
              </a:rPr>
              <a:t>How do we know what color of light is reflected or absorbed by a pigment molecule?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240"/>
            <a:ext cx="8475531" cy="52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mbria"/>
                <a:ea typeface="ＭＳ 明朝"/>
                <a:cs typeface="Times New Roman"/>
              </a:rPr>
              <a:t>What </a:t>
            </a:r>
            <a:r>
              <a:rPr lang="en-US" sz="3200" dirty="0">
                <a:latin typeface="Cambria"/>
                <a:ea typeface="ＭＳ 明朝"/>
                <a:cs typeface="Times New Roman"/>
              </a:rPr>
              <a:t>is the advantage to a plant having more than one pigment? </a:t>
            </a:r>
          </a:p>
        </p:txBody>
      </p:sp>
    </p:spTree>
    <p:extLst>
      <p:ext uri="{BB962C8B-B14F-4D97-AF65-F5344CB8AC3E}">
        <p14:creationId xmlns:p14="http://schemas.microsoft.com/office/powerpoint/2010/main" val="24767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psbiology.info/Learning%20exercises/Photosynthesis%20mulitchoice/action%20spectru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534400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/>
                <a:ea typeface="ＭＳ 明朝"/>
                <a:cs typeface="Times New Roman"/>
              </a:rPr>
              <a:t> </a:t>
            </a:r>
            <a:r>
              <a:rPr lang="en-US" sz="2800" dirty="0" smtClean="0">
                <a:latin typeface="Cambria"/>
                <a:ea typeface="ＭＳ 明朝"/>
                <a:cs typeface="Times New Roman"/>
              </a:rPr>
              <a:t>Based on the Action spectrum above, which are the best colors of light to absorb for maximum photosynthesis? </a:t>
            </a:r>
          </a:p>
          <a:p>
            <a:endParaRPr lang="en-US" sz="1400" dirty="0" smtClean="0">
              <a:latin typeface="Cambria"/>
              <a:ea typeface="ＭＳ 明朝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psbiology.info/Learning%20exercises/Photosynthesis%20mulitchoice/action%20spectru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458200" cy="4876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mbria"/>
                <a:ea typeface="ＭＳ 明朝"/>
                <a:cs typeface="Times New Roman"/>
              </a:rPr>
              <a:t>How can measuring the oxygen production rate of a plant be used as an indirect way of measuring the rate of photosynthesis? </a:t>
            </a:r>
            <a:endParaRPr lang="en-US" sz="2800" dirty="0"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57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2438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600" dirty="0" smtClean="0"/>
              <a:t>*</a:t>
            </a:r>
            <a:r>
              <a:rPr lang="en-US" sz="3600" dirty="0" err="1" smtClean="0"/>
              <a:t>Heterotrophs</a:t>
            </a:r>
            <a:r>
              <a:rPr lang="en-US" sz="3600" dirty="0" smtClean="0"/>
              <a:t> must consume </a:t>
            </a:r>
            <a:r>
              <a:rPr lang="en-US" sz="3600" dirty="0" err="1" smtClean="0"/>
              <a:t>autotrophs</a:t>
            </a:r>
            <a:r>
              <a:rPr lang="en-US" sz="3600" dirty="0" smtClean="0"/>
              <a:t> or other </a:t>
            </a:r>
            <a:r>
              <a:rPr lang="en-US" sz="3600" dirty="0" err="1" smtClean="0"/>
              <a:t>heterotrophs</a:t>
            </a:r>
            <a:r>
              <a:rPr lang="en-US" sz="3600" dirty="0" smtClean="0"/>
              <a:t> for energy</a:t>
            </a:r>
            <a:endParaRPr lang="en-US" sz="3600" dirty="0"/>
          </a:p>
        </p:txBody>
      </p:sp>
      <p:pic>
        <p:nvPicPr>
          <p:cNvPr id="35844" name="Picture 4" descr="http://t3.gstatic.com/images?q=tbn:ANd9GcRxh0dM0Ip7XPDbXS8s45kSrzl4NpADnnW4svX9Sj4vvlSUEIpk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2813984" cy="2324101"/>
          </a:xfrm>
          <a:prstGeom prst="rect">
            <a:avLst/>
          </a:prstGeom>
          <a:noFill/>
        </p:spPr>
      </p:pic>
      <p:sp>
        <p:nvSpPr>
          <p:cNvPr id="35846" name="AutoShape 6" descr="data:image/jpg;base64,/9j/4AAQSkZJRgABAQAAAQABAAD/2wCEAAkGBhMSERUUExMWFRUWFxgaGBgXGR8bGBscHRgcHBcaGxwaHCYgGBkjHBgVHzAgIycpLCwsGB4xNTAqNSYrLCkBCQoKDgwOGg8PGiokHCQsLCwsLCwpKSwpLCwsLCwsLCksLCwsKSwsLCwsLCwsKSwsLCwsLCwpLCkpLCwsLCwsLP/AABEIAMMBAwMBIgACEQEDEQH/xAAbAAACAwEBAQAAAAAAAAAAAAAEBQADBgIBB//EAD4QAAIBAgQFAgMHAwMDAwUAAAECEQADBBIhMQUiQVFhE3EGMoFCkaGxwdHwI1LhFGJyByTxFVOyMzRDkqL/xAAZAQADAQEBAAAAAAAAAAAAAAABAgMABAX/xAAkEQACAgIDAAMBAAMBAAAAAAAAAQIRITEDEkEiUWETQqGxMv/aAAwDAQACEQMRAD8A+41KlSsYlSpUrGAhjguaZYL1/TzVY4wCJVWI6GIFXjBDMxOx2HTzXN3DEWigPQgHqKxhPxpHvKBIWQdKS8N+NLSD0Ll5WbblPmIzRE/Wqvja49mzcOs+mFBHdiFJ8aE18q4RcRm9MyDHKY2Pn99qk50ysOPsrPrPEWs3CLilnmZWdVjwdvasxe4mEU5nIQk5WP2fBqcGx2dCGPNbJVp3I+ySO5Gn0qriIDKQQpRh2kiuGfJ8urQetGbwub1QfU9RXJ0iRFF4/Gqgj5NY8Crxgmsw9lgq9o0PmrHvBQXvoDmgi2o11AgsT8kiIEEmelJ1c3gairhvEcksDm008fSqsRhvVyq9tjImM0Ez+VH8Oxdm4M6r6TBgrKTOUxK6gCQQD03Fd41gjTlBnYnceT4pG5QfVmrJmcHdt2nKZDytAnU+Nq0S4xUJE5TEkdqW41F9eUyCQvSOYdaF4pimbMgWbjHVhuBRdMARYxxe4brk9hPbsKLsYu2zZSTPvpSO9gCCJJAHamuDC4e1mygtMk7k0GkAsxtnIeUn9qF4dhzbDSwJbaRoKJsYsXA2haeg/nSuLnw64A/qKZmN9J2FZYDo7bi24Eu/T3plaUkAkLmYajsaV4bgzW3UFwYWSR/N6Y4jELbVm1YRp0I7k9xWf4ArxuDAWTAjfTr3FQXABJuEkrudAo8dqT8XxSmzDXNQZAr3gvEbTKtvJr1Zu3vTxWLAP+HYkeixtsCSdW6aVsfh/h6pYd7r5sw7xv1rGYPA2nbNmIE8yKYHbSnWKuWiFs2mgbwZ1A3EmunikurA1kceuzISg0B+edumk1e3xV/TFsMBcGw3zGflHalWCxSW9C3KNCCdp2aPBoC5gbZulgGuMxGXIdS32jpR/o6TXoKHjYdfTZhmEE8pG5oPgF1c7F2IJ0jx5o9HvLKlHyZIKkgHtp31rNubi3ij22Cp9oCZnXU9a08SUkjLR9A4IFQ85XMZK5ZgDt5NPg9YLhPGFypqDOw2juCKc4f4jyT6gnSRl/EeTNdKnGrFo0uapWQxmLulyRddAYIXl0ke1St3/DUbGpXk1JpwHLz9K7ryhcTfCxmOUHQVjBdC4u63ygGI1bt/mhcLi4Yg3AwOi0LxXji2n5nIgGR+VZ42YR/F7g2GsSTnjUiSYYaia+S/D2C/76GBCc4B2Mgdp/nevq3FbXr57yklGsMizsGJBBjyQPurK4Pgty2BmZWZSWB7SN++nSPwqUt2X43iinD4BUuNlmWiZ9+sDU6Vbi+IQdV36aSem0wOlWvgTbk5gJDGADO0/QnsKW37mbBLcdQGYZoGsD7J77AGoyVllQwuLKk24JUcqtqAe8HfuBsazHHMTdsKqFOe5mYsW5jJ1MD33mtCl0g2lAJ9UMB4KiQPePyoHjVpXvWmuZRpEMpk/wB3jTzrWSpA0xfwWw1uw7v/APlcaxpyg6j6t+Bou7jhBygvA1J/XxVtxHaMoItIoVDMzAAmD3oJ8M4VtRzCK5ZtNkm82e4bC+ofUZhKDQKIEn3qpltrdMOpdtzG3gzTrAYBMgFt2GmrESC36Cll3CFlurda0HBBlRze47VK7YQHG4gFdzM7ijLeFFxV5hIGs9f2rKKSt1lZjpTh86qAJH93fXY+1Vlxij7B4QIOQ+NNN64e8yFoYPl2Uaa9aDwlwKoWTnJ76j3NDphbjXHZSeUjc6GfFJQR4DzBiOYwSCQQPHvV2PwXraartmj+bUBatXSFLqFNHYUDKSNXJImdgKTQCi7wqz6ouNbD5UgITpPRqX4Th5yuxt85JhYgAT0orDY5w5BXbef3q6/xVs7ZyVVIgRqZ2NUV1RjjhKqqyZkkyCIjXSmNvEoCRMz98e9AHFHERBydCY12q9cN6essF05upH7Ujbswact2FVeUasT/APGr7GLs278OSoglWXcnaNNaAtYsKmbWX7b0nGD5mYuTrIJ3Hce1VjIBusLxYyHJckZhzkkNm2gfQU2w/EAbS5wTbgSwgEFdDI7VicBiHMHNKr8uanmAwL3AUbMqg6hRpDHU11cfJLQrQXcxtkqWKjMp0ZTJj7OnWmthZTkylmUAneBGwHc0mx/wo4YFeRQQI8AaGBV/BR6YfM8EMMp8b/vTx7dqksAf4S9wu45zKlwg7Gewjv4qU+tcbWBqo8a1KfpD7BZoRXtfJ+H8fxDjKl7KBsCTr9ab2PiDGZSwacpIOaNY3jvT943Vh6n0BjGtIsfgrtwEzy5pE7ikPDf+orfLdtgtllSuknsQfzorhPxZdv4lUCqEIaRMkR1+/SjaeAOLGt7g4ZOWFKgwZ1nvWI+KMbbu3fSu5ldF3XbN023ra8TwbBWy9iSZrGNiBetnQEFdCRrPQjvS8n0ZDVOKpcwiFTLDlbSNR476Vmsa7XFYEkL1KmCddAD/ADammDweTDlBuIJPdo1/Sg+G2jfVlgSCI9qlJ3Vl4fFHy74g4ZiLTFrb3WUEhXLXCSJ5QdYUicpDRtIma2mGtj/S2yTOa2unmIaP9tOMbiVWy1twCCdJ01B3+hApXaxFvIBoVUALroQBrEU7poK3Yn+I+OXcOtlbUNmZmBgmMoyj5TOpYj6U9+HeItjLaC9ZynUK85laCQSJEjqNaHwmBw9+6GuDOqo4A7E6x7ak054Rh+dQCcqzA0ECIAAEADxQawYoPBLgDEKQT0zCI+/SvLPw/eZlZvlHSR+lP3uEafn1Fc27mumn0rm/krN1QnxnC2RTkQ5des/fWax9qX/phTmUKWO/08A19EW8AfPiknGOALdOezC3RqAflPcf7Se9JLi9RqowVr4ZxAucyBhE5ielFX+GNmD5piAY1gfqKcqLiSr6HX6eKrFwAqYAI+WNjUnOWgNiazcBYvkkAEaCIPRvei8BbyFoOXMsnX8BS83mtm4ACYJ2BME6rNMGusYzplXLmg7kx3/StVgYUcYXyqGMDfz7Gu8HfUgAIc0nKTp71mrGMdRmOwJjz4prhnZkz5TMHl6z+1CUGYNxuPCNuWaBmA2rnAt/qASSdNARp9DVNliogDKzCWJ1iq04giqQ1xYJgAbzRoGyYfjAsXHW4QM/yxqO30r3iXFGflhiD1FA4q1aLIAoid+s0ws37SwuaWmDl1ETv9KekZktYw2mUGZygido7mm/C+GjEMCxzANIVfzPihmvjSEkx9I96mELLH+mfKwMme3Ydq0JRu2gM0/HOG27S2lVQSGzSNo7HzTHCcfuFDogEgT1jsfFZr1bpAJOYMZJ89de9VrdDOQUBz6TPy1R8slJtYQtWau7xssSJIIg6ba7b6UrVSzshMaSOx/Y1W/EDe2tC3ooZQZzQdCIGgFV3LLKSsg6RoJI7e29UnLtkyQy9Bf/AHI8VKRXcDeJkO4+n+Klc/8AVfX/AEaiWVgrkhkA3B1nzRt27mRhMAdJj3/Cs3wV/QVpk66A9umtWcb4mFtGCQ7ECBsO5+6uifHKSX2M1bwMMZatCbtuFY8g3K6nUgVz8L4psPjBcfntgEEqYiSNY6waRWMUyIiOx0Et5PQ11gWZxEHKzat47VTii4rIaPuZxlsBrxcZMv0isRe4gLlx4EKNSOn+0D7ppF/6w3qLYXmBEleg8mnFhwbZMQZAP0G/tV5PBOMaZat8+noNSf1r3h6LnJgAnQx+9BWLuUGdg2p9/wCCqC+mZTBk6zJ8Gf2qSKtGM4xg2ucTvWbjPlLDLqYAO2kgQJ2qnjXAr+DdLat/qbT8tvKpDqwMgEgzOXNrMEA1pvi68LbWsUsgXLLh3VZb1FAVNu86jsK+fYXE4y9iLTHEsTnhZ6EjUBYgmJ6daYyXqNTcwWKw72nu+kPUZVCI2YlSy6E75uk+9b3ARDEDUkn9qVYnh651a4c7WtFMAAE7t77/AH0fYfqOo28jQ+9KwjEuGAoW4uxB+napYu6exrrFHWRsd6RmQFinjXMPoP5rQVnHMdTp+dccbZkCsBMGDOmhoGxilMaaH+daR4KI0D2Ld7VkzuBprGbsJ2JrN43FhCA1rLzFSTuPpT7CERoPw++sv8Yqz2rdxdWLFDHU9PrFRnBN2JKJXxXECzCIwBaGzLqfrUtY5rjrp/TZPfm8+9Zeyj5oYHNJXX2pkh9EKGuZdNY5o7kAUrh9EUG4/gYf5cyx0G1cLixaX+q/NqJntsNKYcMxCX25XuemZBZwF2Hfp9auw3DsPbZs4F3UrvqPIPfzSJtYkEQYnGuyj0YLGSSZMHtFD8I4Wucre5rh1J7HwOlatLVkghAFA3g6n696ExdtVi4gOsDyB3Jpv6YpGsy/GbN6zmBTMhnKe1W/DPELiDntrEHU6HXrHjtTjEA3VyMdjIoNuHA6hgfG3306mnGmCsleI41cV+VzB6fmIo7hN6bg3A/zrQ2A+HLt5GYyhQ8oK/N3g0fYDYfkYRy6jr4NC4vBj6AvEAmEKKocMDljcHrPjzQ/A+AZkzGFJ1pJw/FslrKpGY7g6x29qDwfHLyO4zZiNO8+BV1yQxaEpmseLUZGXPqp1696CXFMguc2dhALQJOmgnxQ942zZAAAxDGRpGXwW9uldcASLrJcbNJBIXvGxP0p21L4r0wRaxMqCxEka7ipVl3gqliRcKSZynUieleUn839f7DaM5hFDIVbyZ30HauOIYU3MnQE7nqB9KLweGVTlYkSY1Gm3YdKv45cJAVJKzIK7CBtG4qsppNIpeQCxw9Gb1GJMjQATH/imF4LlCzAXVY2+tcXXVlWM4Mahn1+mgjWgzbIOV82RuXNE69Jjb3qU1JS7PRtizg+KHqXHJJElQe8b/jWuw1yMPP9zNE+wgeNqTWvh5BlFowo3DGTvuDTyyyvZZEb5GymO8DSapHkUo4D6KP9VMjqekaHt7j9q6wbaspG/XtOgH5maEbBtMzrrrrG++tM2XlIO8CZ3/xQQ7BsLx1rWZCM1vcjtPY+3TxQ7cetof6dvmMGW1IJ2ievml4sl7jztP6fwUK+B5t9ZGm8aTWUmbqjVcNxJe3rqx1J80dhrUIO4J+sj/FJMFiQkCR1H+fannC7kqfvomLrb/z6UQBO/wBDQnpw31q7PynuKBgP4gs5rRG+x/Gs7gLRYxJ06HoOtavEKWtGI61nkuqrAGNd9xG/akY0WNMKSCJgj2gikPxlda3hAwA0vpm9tRPjWmqXZMTpH1Hv27ea5+IsIjYPn+ViAfuMflS2jS0YrEXyyakSNQeu1ZpsbNxEDFxMmdyP7aK4hiwFy2mZ46xrpV/BeH+mhusIZjEnTfWBRSUYnNs+h4S1auKFQKAV5gohdtp6mrbfCsOiN6YLFR1PXsfrSHhV1wpIYankg6ADc/WghxQm4P6kEE7CAT+tcnUIZfwNxVL5rYJ3WZY/tVeH42YGYaHTbYeaH4niHtzCjN3On4damHxxu/OAC0QVELEU6jayYG4g7iHQgrG539oqqzfMqQYE6yNfBo8YVWkNOnb9PNVWbt1AVRVIzTJEkjzR8pBNhg4CKSzS3NL6DQaRXWHtJeuAsFnUFjp5/Gk+I4l6iqbxFxVXkUDKSR+gr3C483LfqCBpqo6dN6lWDejXiAVIKcmZdfcH8vNL0xmV8+jMNIjUk/nXNi9aSGMnvJkNPbzXeBx6q59JM8bFhrPeKMVTyBlmPQo6ZnGdhJHQHsfxqnh3GDZuF2TMcxA8z2NU8R4gztLCTAk7ddAKAwAlsx1108d9Ku93EC/TRPxK6TOdB4yzH1nWpSW5jBJ1P0qUe8jUMyZDOmaUXKJ15jGoHiYonMUQDVe8nz52qibYX00ZpUkkzqSdTMdeniqcRdyjXmZiB396u7ndoYOxGUqCWBBkmljcRKXMvzAjmO6idjpqaZf6L1bZCkSNI/nWguH/AA+LZYXCGB5lKtrAOojbTT76lOa02YiYgW1Z2ZgrZZj7PkD96O+ErKlb3p3RcVirfLDA6iCD/NKW8TV7YGUrOsjLnQqGmYOg070b8G3n9RrrD/6jZdBC6aagaUYSwnY3mA9rQJ3M/p0H871xcaDr1ijMe+SSx3bQ/dAjprQt+4CsxEiatJBA7eEgswiT+5j8qFv8OJMkyPuq2xiTmKbgx/PxpucPmSBy6f8AmkSsN0Z+1hiO46a+Osff2j61oOEoFGUxtHXr+m1DPhmDHmEk6Dz/AJq/B3MxlSR1AiD5H0plg12ML9sad4qi/dyFc23QjfXuKJc6gASKCx91RbLNIUEnzpMCtRg0X1kDzEeDH4VkuJWR6zb6GBA0M6x/NqPwuLY5rpPLBIXX+RpS22rPzjUF+b7+n3CllkaOA3CzoB+dH/FKD/QQUzcykeD3oezhuo7jTxV3xu+XBaRoQfP070iQZswKu5X+kbVkKOYjVv8AlrtNV4vily5dCIwuBF1YATJ6+3tSh8OxUwSTcEt9e8U/4IvpB29MaCFj7TdMx7DtQaSVkGGHDuEAd2YxoFELPmNzQ2Fw8tkIgqCeXUtrt4oo8SNwBXcbbERHf2qq3ctg9V0IzDr9x2qFGQDxK4rZlObcSHGsVMICpJmV+zOn/gUfi8IJUlZn+49OhmubthWmD7EbbU34Al34gC29lj7Xcd6WYPiZL/0yF0OramvMLZl8rAbTrqO2prUYfgQytIAlRlyEfUnTethGM5fwLyrT8wJzA+evY0BguPX7Ra0G1zQVgbT+tPsfgVtxmcqNdd9em3TzWctXDduFpUttppMGJFPFWsoHuB1e4lcB51VY5oHtoPBp3g8cQM2UKSNhrIpZhrRPKyABtWJ1J+veuziliE2AiI7VLASq9ffMxG/bp9KXNeuWyrEbHLHg9/rRPpMTImqsTjwubOIyn7xVomGNvF2oEhp67VKVPimYykFTsYjSpQpj2jTcHsZreYES3jX3+u9UcQuFXBHTT6nejbCkW1A66aDxvp2oC4s3PTYkwrMSO4GmtdblSMErxVgoKKAwk9durVLXEbly2xJJ25VI11IBnzIms/i8cwYA8vKVHkfaFOcCFtBQoU5gZJ7ESfpMCuecF9GZ5h8RiFPIzaKTlAkjvPfoPpW+4Zw63aw2HBUi6UDn/kdT+PSvmuN4k1u4rW5Dkrovedo6/wCa+oYXEB7S5GYwTmRxqvWJGog0UgSwYz4rLhluKYBgxPNI3A7CluB4uxHOZ3BPmfNaD4iIlknc8oCljrEwOlIcHhwCQdfuHt4+lOV8GHDzz5yfYd60+Hvgr0+lYrFKCiqRlMmOnvTnh2Pz2RkOqiD2EfjWg8sm9jTGNJiQDpB36zXvCgBoOpAAjY+x2mNj+tZd+Jsg5BsZLMdyTLf8dIHsKZcE4q7czDKTAEamPeIPcTTdkN1GdrFz1k9u8Ch72IF4Zeg70FxNPTd3Q/K5aP8A+v1pg+UOGGmYBh7NEfnU4tttMVOxemH5TbmII/8AFWpZKgKs69u/WfG1XcTtZXVuh0MfgfwqjBX+aJnePun86ah0G2BFwCIBGvv1pT/1MxYXD216sxA+6n9m+IlhHv8AzT3rK/8AU1x/2uw/qGGbZYApUaWjIWv6YI2IjWu8NxVnbIrTAnWrpzuxEMIOpqrC4W3IgGYM6RH+KWVURewjE2WVQftPqJ/Kur2aVZoGmXxt0713YtzlVjMt8w1he1DcQwpZ8ouFrYbYdBvpUk7DVHr4hypCEwoiOgrrh2KuQUIkDzrFH3Fs5TEgRJLnUx1Hil13hyyLqXtNmG0x+cVsMGho3H1GSyUCoDLlfmY9J8V3huJs8CQqs2p/tE7Vn8XbzlmJMCNev0q/BYU3LejGJMqTqAB8xNFpUD0ZcSxS3WYOJFtiAyHlP70LhsBbtkMANAYEH8TQuAvfLpCDc/lTEXBEyINDKwEtw2KME3JUzoBsRXHFbY+y4O2oqNcGxae1cXeHKTJeIH0oVkxW2OYQC1CY60jhQNWZgDO3c0Bi3JbvXpdzEfZFWSMgx8MQYnapXtjCsVBMzUrWMbjD4dhYyKpZgNI877V7g+Fu6jlCHXU6baQeornh8m0F8yQCR9Pwqy9bYIyA5VJ3dsohgZGu53pZyp5FMzZ+FfVxRz3kZUXMwttJBOw13Hcj2p3jOGEBogED7IBPTSJpbbtCyHyO0LOaNx4ETOte4jjcNGZjIgxbJj+6dhmpJOU3gYM/9MsPctszem9vLCiNYJI5e81o8Dj87gNchHMsQkGPJ6HpWQwPovcVLxyvMox5Jyk6Sepg6UzPFXDZkHJ/aBJ23J6D/HejGUoumCSsd/EJCsuQkKRAIPQAgfzzWYsYabkGdfO31ntHetHeu/8AbA7lDl130iJ++k725II0O8x1PSrqV5LR0cccwQCCekxr9xFKvg7F/wDcemdQ+gHYmnfxKGi0ywRBze3WsvwRmXFI6aKGie4oYUiLNdxfg42A+sxE7+/SqMCgUqIiRpp06DppEa0z41auAExOaNZ2/n6UlsMV6DwII67yeu21OyscoL+I7fO8CcypEf8AEA0bwtc9pCQQVTIZG4DDLH0mqeM4u0l4G4HlkQQvSRuKcK9tLa284ljpI5gPsyfwrQjdsjdOgLi1sshE6jY+aBwmEAC3F6jX8acW8uoJnoZ6dR99KWeGIQgQd/cz+9M16UTD8PazgEHUHbcfz9qzf/VW1nwlkjSH1n/joPwp5hcWfUykQYmP80D8c2JwYUy0XUjvrP31NYY7yj5/YcWrVl2nK06Dr48Vde4yty8PTgcsADb6+aD43hitlEOnPAnoD496F4JhudT1DsJ71uqptnO9mle8/wDTy5RLRG8mPyozB4a4C7QiltNekdQPNJzi/SfLGpmCenmtFw6biqdCCcoY7E9a53FjAd7AhiC+qjXT8q4v2crDImdSQCNiAev0pniuC82b1UClo66d470TjFs2dFcucvXT/wDaOlIpfQGLX4OMpUn1ddANDHYzpA70quC4cypZII0LASCOoNaPgGJm09x7bMM2RWA0B6mrMdix6gBaCTIIOWBp8woqRqozyXUs28rLq6wPEbg9jNV28G/LnVFBiCGkgeRT1+DWcUQLQ5lJlpMd+tVC0A2S4xMMR8sbfpTdgFONwioVC8wga+eseK8sYa64nly7RGvmamPvgIcv2TIjt1ovh91o9SAFEbmSe9LmrGQk4zhSCMwUGJ00JHtVvDsIwWCwhum2/k0ffvK9y2W5VMyR80bj2E1ZdAbM5uEqTt2jxTdnQb8RS1y0vKWaRvpUq5LIImR9RUp+/wCANSuEtC1sEZQFA3kz3nQk0JjrzNpkDsREEDce/vRdjFIQBeKKVXWYk9JAWQdjtQuIuA5GtOCARqVObXSJcxO2sadKgvl/62gei1/hnEWES5CMHHOgMT/arEwoAHXwKX2+LD1LgLWHzLpZVm0PuqELAmWJ18U54a/PcEO1xgGb1ucAD5lTmEkjYbd94oK9Yser611SBociAqhM/bmJ0g5dBPeasm/VY+wDG8Ma8RcyW1QBCFDF2BiWkgQ+vLA6CtBfW2tnJkYodeQ5WP1AP60BxP4iRgoTDFip3J9KB/8AI7eBQPCeIG6yuyPlAOVhqoK7CRpkOokjcRStuSs1WzRcDxVt7TomhUyVOpAkgb6mfaqHtlT3naNtI2oD4Kwr3jdYjKchBjQk5xBIgedetOsWfTY9vP5VdDoX8UwVy6tsK0AZw+vSRt5oOzwm1aXW7llpE7gAbeabY3/7fkhTOknYnt2O3ik/GsO4tLvOmZY67HX8anJ/KicjVcQObBoVadBzDx1pFgk1BPjXr+H1or4fcHAZATKXGBn2mPurixYnY6yIPvV5Dw0BfHeBus1t7ZEBV06jU6zSK7jLzHVi7be/YVsuP3TlRcw+WY6+T9f0rM4fKjrcK/KQaV4dPRJ7NDgL7vhjcdSjghXkakiCD7QfzqzHYccpBGmh22gxtuKtXiKYiw+VWWQCY6xoRS+Jt5SDAEzOu8SQfciq48HjlBd0xBEcpjzHcfzWvOPJmw858uqHNtGun7UDgsXNwqMzRpPTsNNzHjuaKxD+rhSrASyvA2ErqPxFSkUrB83+L8FeUhyVZZ+ZehpXwi4wuB2MmdAd9dzR+Fx91xdDgkZTp2M0uw16SOWCBv1p6+NEJKmP7WGBvM1wzER2k9/wrR4PEopUn5UUkAbZuorI4bOHEAv1NH2nZg5XcCctc8o2ZMe2/iBbql2TKQYCrtHQknc1ZbbD3HzF40UkDv2is5j8y2w3Xt0+6rsHeVoEdPxpXH1GodcT4gMOMouM4JOiiFUP1Ud5O9I8JioDBVLMf7jMdzr1qzFW4uRo0hdjI3oPi10LBSVl5PTQab9qMYoZ2NsNxNrUFXCt41n+bUdas3LpzMxBuZiCx316dvastw7Gi3c119hv4rQm/KhoHNsOxrSVCguOwjJei4SqgjlnRh1E9KYDiiLlVU5W+pUfvSnHcRcpJALEkKo39zVjcQlQAkXcuXMOxEHSlkrMpfZfZx4ysxUasQCdyBtpRvCRbvI2Y5WG3TTtHWl2J4NlRRaXaNSZO2tXLw68rKHIIA1K6EUaQ1BPpRoCYqVLmBWdC5HeTXtDsAfYbAh3BYidwWOnufHiiMRgyUhRmMZiR52EfvXuJZbfKBvsB0A2B9v0qq1ZzSuoYiSQYy/7tdM35VHktytBiUWrS23ZwecxMtGwAKjoD8qx5J60dir6sPTKFkOjCD9CTtAInXxSXG2lw8LPqcwCDUwobnd+mYsW01jSrmulNSNvlUfZHXT2qiw7M2IsdlLZBmRQYOZd5GjAhpQzOkRG80bhrJutbsBszhYCkxC5dGaBlAgHpNMLNy4zrlX1FK86qoIVh3j3jv8AdT34c4ZbtWXuZQt66Wz5jzATy6TyiNfM+K6Iw7bNZ1wPBelbcLlJdkHLPyiRJkDrI7UrxGGZrhDT83Xb8qNxuEVwMtycmhymNdIMewH41TbV8yt6h5RqDOVhJG0xO0+wNU61gdYQBj8SoRVdCzBjyxAWI5iewH3716bZuwE5rYgkgyfMRsdK94vxFGuQurJMmNQQdN+o1H1oAqAWYEhtwQdJ1OojSZ6VpcdsRofWcJFq6QN7mY9/lgmPH1pfhkh9JO2nX6UwwWJ9WxlZVBAk5YjXQ6jyeutD4RZaddDrMfl99ZoeOEDcdsg3LRYnmtlVPkMd/oRSay7I/phRcYmO869K3HEuCesluGyBC5J8ED79qowfC7OG/rBWuuPk1B33blEAR11NL1t6JtWzu1w//T2SGjO/zBdl7KD1jWT3oLEWizhQNCPaBGv8jc0dZvtdYvcttaUa6yZ8xGn80qlcdbN8oo3SZJgxO47yR9IqiWB1gqwloBjAjQxoIpH8T8RFu8ij7Kmfq0/lWwtYWGMkd4iIG/1r5zj8fbv33ZlgSSG7idB50ikmsDKVMp4zbGR3QQWABjSTuT+FZjgllSHdh1gH61qbgs4hDbR2WOp9taVWeDBLegYg7AnSe9L2xTEk7lY7FgW1EsNh1oTEcKuTyQWYTpQxtwBLBjpp0B/WmtnipK5QAufQt2gfhUXayATW8E8j1WBDMoMdI7VosNwiwmrn5oHsKUuobIuggn9qJxDKsSxbTUEQJ7VnkzwD8dwXo3g1tiRA9hS68PU0YzA+4Uz4rjzcKEqAGUgAbSKmGwmVdQPkbMT32FOtB8BsPbgAEDL5H3VMRdyLKyToQD2o3ioQWbYk5zl27DehrOKVgbeYa99xQyKwbNDZ5jqZ2mrOH3PUdnzDTRSNtN64xuF0CT8+g8jejeFYIW1GU/LoBGh/elbpAS9G9rFZhA3/ADrq00QLhB6x481RhA2syNTr+oqJZn5m5Z69fFSbYwcbdr/3CPEipQwwq/21KGTDl8Uzwci+DG3aWMA96Iw2AYOo0mM0mfGrEAwdRAoL1D6iqpCg3JV2hjJ/tDMQInYDam1jB4hoNy5kts2mc5nJIid+VR0ge9da4I+5CeYzgClgztoFiQYOv2f+MiY1PmibViyWgZGYgkF48Fv3j2717geA+lM3GctufrygKRoN9TP7sFw1vMTyqzCNIzMBOnnr0q8eKMVSQrYKWzHLbZQBtygnsYHQdJofFfD/AKqlbhLD2gie3VfcRTO4FRhlWSR1YhfqBp/DS3iXEXLQtwpoJyZWA7afr4qmAGexHwretlns3HuB9XVok7QyxpI07bVL9zFopmxlywTmMzBBaCuywCI8zOlNH4s4kF4Ya7gT5aNBv7V1cxNwpYZZdS4DA5ZI1Bgk66wRBHvQpDXRlUwF0q1wNmAbOSAJJIk5SBJgGPvptwbhCX0zs7DeBlAHvMbbfjWgw/D425RqcrQCNZOmw61VhrSq0AyN4O+p3Hce2lQbaHVMU4Xh1y27AQVZSvmRzA9o0HSuxZyESdTtPX+aUyxynIWTprv+246UDj7lwtbKiBAaCBmPUgz40isnaC1Q9w6Z7YHUQRqQTGnQivGwxW56k6GAVZiVI8Dow6Gk/DOI3WfLoq7AqJKnuT9dqeYksFVm1kQwHcbn2NOm6FaLHZG5SCR/ukDXUAEik/E/h+1iHDPmtuplLlrlYbb7hxoJnfxTuzjLcAZuU6eR4Pf3rvFm1lHNtAkdNY1j86aM09i00IsYLyi7blbma1CADK4I5STPKRr0IO2lfP7uBRUdrjG3dUwLZGw7kV9VOFM6CSPOvv5FJPiXglq6nqXpBtgnMkAx2M6ECtPjvKAmfM8BeB0UCRJJO3k+/ii7Fl7h0cvPToB+lZ6zfQh4EMGJzE9JjWmHBeIelmA5p2Hf96jKPpgrE8Muo4iMpPQ6CO81ffw4Ihuke1L1xt1zdubxClSIAntUuhgmQHUDrrSNMFjV8Ko5gdoBn9qruYcGc5MCTp7aUrw3FVEwJMa9TIpnw5hdRxrOWdaDTQVkps2LjRMQGgHsetd4/iM5kK6aKI6xqT7V5cxuZAvygHfb7/NeJYW4xGvJOs76bfjvRWNjVgvwtlXyZjyZZPgkaD3oK3hVkssTrv26TUtcOfk5isGTB0I8+aJwfCSbsyuUmT5I6VhWwVFPqgEZiogAeaeYCxccgKpJ/s7AeelVcNwdpnuXGMKJA8nxTPhXGFzBVJ2jsY96SX4YGdHtKSyxMwJkilxx+kEGNNfPem/E8QjsEUjONwTvNIsXhoMMREwYqaMObNxMokN99Sk+HACgeqfu81KtgFG24bZS0zEpdu3Ny5U6H/a2+p6SPai73FWUT6bls4nKAMo/3NJJP0o03WI1LEfh921ePhc3Tr1+6q90i/UFXjxJGTKQ7BYLHNOpYw22UakkjpoaW8Q+D8RcxbXEKMjlMrknNaAG4CtqwPMNCJA+WSS7s4XK0gSdfxPfvpvQT8Wu2L4La2tRAEAa7yesfl5p1yIm4NjK9w1rnqKsZYbLJ6kEQB9ka/jWO+Gvgy5hXdbrIpfDqocEAK4adQAA465jr0rYjjqOsWf6jAZmWCIkkamDLCBoBtFUWsULvMyNIHMToGHcT4IMGqpoSsmYwHw5iUtYhMQ6sXtwmZ84zZGDPmKj01MjTpXY+HGH/p+fVcMObKSwJ9MZQoAIPOBzGNK0GDa2ea2DoN2J2jQEMeUe9FDC2/S+Vcu2swI269/zrGoBxrrcwt6zqLr2bgEiFGdWy5mAgD8YBpD8I8JbD3Ga64uB8NbtrBDwybquVRoOnWmbYVYzXVK8zf8A1GEudVUiRqmuWNTqNBrQK4oJeC5IdSIdWYpmIlZXMAwOgjTxSt3gbqELwHF/6DDWbTQ9sxeC3DbzDmhRcynLBKkiBNB/FPwpi3GGZLkPbRwxkmCVUQHCgtmysC+m8xTX4f4uy3bnqQBdcZpByKTJkSdFnvp7UVikXB2WdDdvnMGaHYqgbcsWYgCMo0EiJ31pKa0NRnuN2MUL9kYe6bKFVEK5AzSNZg+oANCCD7azXXHOOYi3i1uku1lAqMgLi2Xl5YADK3LAk9YrQ8K48xfPlW4hg7ZhBP2WA1bUakazHmlPFpVoNybFzOItkgAxs6gwwiFCnTppTZoFKxjhuKLcVLtsKLbaMLisWDCdVKEx7Ea9xXeL4iqutsMtxXBDRMajYzMHxJ3r59g0dOUXMiuxhCTzlCRuVynU7HpFNLGCbILgTMA2WDzNMiCsAspBIO/bel62NY2xHEWEWhfOVQCmWDIKxBIJJ6x00O9abBcTFxMlx8rmVDEATy7g/KSNyCPpWXw+Jt3LSMUCnKpiAywSTy9QAQdQCQZ9qL4Xx7K7Wr5LoTAU5WA6chMFlg/MT1G9UTaFaTMJ8SfDzDENct25D6sgImJjMdABJG3n60bifhp8Oy3JRZUEQZgxqP8ANb/ivA4HIFKiDokErM5dInvp1pLi+GI/9S4rXNMoglYHQECda5+VtKwYMNi7K7qW11bsWG1D2bTlR1LHWe3atJe+GTaa3azFszHNAJCdgSd96qx3AMQqBxbJysZAGuUfa8ipKS0K0IbeEAc8uvf86ZcNcBtY96z1vFM+I6iV0FaVOFtaQORqSIppL7DE74o1tJkkj+SfFE8JSybgtsEIZZmdd9BSnjGPFy2SwC9PurOsXUAKdJGvXU6fSioWjSeDf2uCW1LjOrhCSFVtVHY9zQzgLh3dd9I6ak/jSmySt1h/tEEGPeR1ox2zhLYMBebXqfJ7UlZMsD7h3CitlRprqQes00/0K5ZCiQNh0pRh8XcygqcwiCRqs+D4prhsS0ATE/NQx6AT4n4XF24rhgpIMiqcXwUWnHqmZXQDX2rSYvCgty5iZ6DXb8qWcYsk6czuBrJj/wAmmlXWvRhX6djr+RqUOHA0KEx1mvaXqzU/s+go8Ce89KtsiYntNSpTM6WdeoYFZvj2KYSJ0yt/8TUqUFsC0IOC8WuqM4fmEEGB1bXprPmm2OxLWMO/pHJ/UC6AfKYJX/jJOm1SpXQiTKXxLWkCWzlWM0DvncT9Aqgdo0rXYjglkNaPpgllJbMS2Y8nzZic318VKlUhoWQTcaFZ4XMrQpKgke0jSl3xrimXCK4MMGUAwNjKkfcTUqUzERiMFinF4PmM5lHiGnNI2P1FaKzjHKrbLShUgr0I10PjQVKlIUASkILYkINAoJAjOBSvB45yrKTIN51MgGVg6ExJ+tSpQ9CF8MwaQDHzM4aCRICrA0/hqcNwyvinVhyrMDYbAiQNGggRMxUqU6FY6tWwSzayMpEEiC1xVbbuNK6xVlYdYEJaYqI2KsAv3DSpUpn6AO+H8a/omGPK0AdBoOm1YjinHL6Y0lbjDM7AjoRPbboKlSoz0MjQ2sW4LtmMshnzrWd4tjbjWWm4+x+0f0Ne1K8+OxXszHwwobGQRIzjQ/WtbijmJLEkgmNdBG0DYV7Urq5NgiZ7iqDm02BI+6q+D2gSoImVT8qlSm/xM9BePEExprXHD8WzeoCZAjoP2qVKURmj4NpbVRoNTFWY6+wZADAJ1ipUqfo8RriMQyKGRiGjcHWk3FsQxvISSTkP6VKlLHZvRVb2+p/OpUqVc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2" name="Picture 2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95600"/>
            <a:ext cx="2552700" cy="3403601"/>
          </a:xfrm>
          <a:prstGeom prst="rect">
            <a:avLst/>
          </a:prstGeom>
          <a:noFill/>
        </p:spPr>
      </p:pic>
      <p:pic>
        <p:nvPicPr>
          <p:cNvPr id="35852" name="Picture 12" descr="http://www.travel-destination-pictures.com/data/media/60/cougar_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09800"/>
            <a:ext cx="4457700" cy="2971801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0"/>
            <a:ext cx="8705088" cy="990600"/>
          </a:xfrm>
        </p:spPr>
        <p:txBody>
          <a:bodyPr/>
          <a:lstStyle/>
          <a:p>
            <a:r>
              <a:rPr lang="en-US" dirty="0" smtClean="0"/>
              <a:t>What We Already Know…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4267200"/>
          </a:xfrm>
        </p:spPr>
        <p:txBody>
          <a:bodyPr/>
          <a:lstStyle/>
          <a:p>
            <a:r>
              <a:rPr lang="en-US" sz="3600" dirty="0" smtClean="0"/>
              <a:t>Clusters of photosynthetic pigment molecules in thylakoid membrane called photosystems capture light energy</a:t>
            </a:r>
          </a:p>
          <a:p>
            <a:r>
              <a:rPr lang="en-US" sz="3600" dirty="0" smtClean="0"/>
              <a:t>A photosystem contains: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12+ chlorophyll b </a:t>
            </a:r>
            <a:r>
              <a:rPr lang="en-US" sz="3200" dirty="0" smtClean="0"/>
              <a:t>(pass e- to reaction centre)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1 chlorophyll a </a:t>
            </a:r>
            <a:r>
              <a:rPr lang="en-US" sz="3200" dirty="0" smtClean="0"/>
              <a:t>(reaction centre)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a few carotenoid </a:t>
            </a:r>
            <a:r>
              <a:rPr lang="en-US" sz="3200" dirty="0" smtClean="0"/>
              <a:t>(accessory pigments)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www.uic.edu/classes/bios/bios100/lectures/antenna_complex.jpg"/>
          <p:cNvPicPr>
            <a:picLocks noChangeAspect="1" noChangeArrowheads="1"/>
          </p:cNvPicPr>
          <p:nvPr/>
        </p:nvPicPr>
        <p:blipFill rotWithShape="1">
          <a:blip r:embed="rId2" cstate="print"/>
          <a:srcRect t="22381" b="3090"/>
          <a:stretch/>
        </p:blipFill>
        <p:spPr bwMode="auto">
          <a:xfrm>
            <a:off x="5029200" y="4495800"/>
            <a:ext cx="3874094" cy="2166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8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98080" cy="792162"/>
          </a:xfrm>
        </p:spPr>
        <p:txBody>
          <a:bodyPr/>
          <a:lstStyle/>
          <a:p>
            <a:r>
              <a:rPr lang="en-US" dirty="0" smtClean="0"/>
              <a:t>Photosystems II and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498080" cy="12954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Named for order of discovery, not sequence in light-dependent reactions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72390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8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4800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Q5. What is a photosystem? </a:t>
            </a:r>
            <a:endParaRPr lang="en-US" dirty="0" smtClean="0">
              <a:solidFill>
                <a:srgbClr val="000000"/>
              </a:solidFill>
              <a:latin typeface="Cambria"/>
            </a:endParaRPr>
          </a:p>
          <a:p>
            <a:endParaRPr lang="en-US" dirty="0">
              <a:solidFill>
                <a:srgbClr val="000000"/>
              </a:solidFill>
              <a:latin typeface="Cambria"/>
            </a:endParaRPr>
          </a:p>
          <a:p>
            <a:pPr marL="82296" indent="0">
              <a:buNone/>
            </a:pPr>
            <a:endParaRPr lang="en-US" dirty="0">
              <a:solidFill>
                <a:srgbClr val="000000"/>
              </a:solidFill>
              <a:latin typeface="Cambria"/>
            </a:endParaRPr>
          </a:p>
          <a:p>
            <a:r>
              <a:rPr lang="en-US" dirty="0">
                <a:solidFill>
                  <a:srgbClr val="000000"/>
                </a:solidFill>
                <a:latin typeface="Cambria"/>
              </a:rPr>
              <a:t>Q6. What molecules are present in a photosystem? </a:t>
            </a:r>
            <a:endParaRPr lang="en-US" dirty="0"/>
          </a:p>
        </p:txBody>
      </p:sp>
      <p:pic>
        <p:nvPicPr>
          <p:cNvPr id="39938" name="Picture 2" descr="http://www.uic.edu/classes/bios/bios100/lectures/antenna_comp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874094" cy="290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0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34200" cy="59436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Light-dependent Reactions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55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5562600" cy="60834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304800"/>
            <a:ext cx="5943600" cy="4114800"/>
          </a:xfrm>
        </p:spPr>
        <p:txBody>
          <a:bodyPr/>
          <a:lstStyle/>
          <a:p>
            <a:pPr marL="82296" lvl="0" indent="0">
              <a:buNone/>
            </a:pPr>
            <a:r>
              <a:rPr lang="en-US" dirty="0" smtClean="0">
                <a:ea typeface="ＭＳ 明朝"/>
                <a:cs typeface="Times"/>
              </a:rPr>
              <a:t>1) Electron </a:t>
            </a:r>
            <a:r>
              <a:rPr lang="en-US" dirty="0">
                <a:ea typeface="ＭＳ 明朝"/>
                <a:cs typeface="Times"/>
              </a:rPr>
              <a:t>in PSII reaction centre is passed to acceptor;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electron is replenished by the photolysis </a:t>
            </a:r>
            <a:r>
              <a:rPr lang="en-US" dirty="0">
                <a:ea typeface="ＭＳ 明朝"/>
                <a:cs typeface="Times"/>
              </a:rPr>
              <a:t>(splitting of water).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Oxygen is released from plant, H</a:t>
            </a:r>
            <a:r>
              <a:rPr lang="en-US" baseline="30000" dirty="0">
                <a:solidFill>
                  <a:srgbClr val="0000FF"/>
                </a:solidFill>
                <a:ea typeface="ＭＳ 明朝"/>
                <a:cs typeface="Times"/>
              </a:rPr>
              <a:t>+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 remains in stroma.</a:t>
            </a:r>
            <a:endParaRPr lang="en-US" dirty="0">
              <a:solidFill>
                <a:srgbClr val="0000FF"/>
              </a:solidFill>
              <a:ea typeface="ＭＳ 明朝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2945"/>
            <a:ext cx="8915400" cy="2710256"/>
          </a:xfrm>
        </p:spPr>
        <p:txBody>
          <a:bodyPr/>
          <a:lstStyle/>
          <a:p>
            <a:pPr marL="82296" lvl="0" indent="0">
              <a:buNone/>
            </a:pPr>
            <a:r>
              <a:rPr lang="en-US" dirty="0" smtClean="0">
                <a:ea typeface="ＭＳ 明朝"/>
                <a:cs typeface="Times"/>
              </a:rPr>
              <a:t>2) Electron </a:t>
            </a:r>
            <a:r>
              <a:rPr lang="en-US" dirty="0">
                <a:ea typeface="ＭＳ 明朝"/>
                <a:cs typeface="Times"/>
              </a:rPr>
              <a:t>is passed along electron transport system (ETS</a:t>
            </a:r>
            <a:r>
              <a:rPr lang="en-US" dirty="0" smtClean="0">
                <a:ea typeface="ＭＳ 明朝"/>
                <a:cs typeface="Times"/>
              </a:rPr>
              <a:t>).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Energy released is used to pump H</a:t>
            </a:r>
            <a:r>
              <a:rPr lang="en-US" baseline="30000" dirty="0">
                <a:solidFill>
                  <a:srgbClr val="0000FF"/>
                </a:solidFill>
                <a:ea typeface="ＭＳ 明朝"/>
                <a:cs typeface="Times"/>
              </a:rPr>
              <a:t>+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 from stroma into thylakoid space </a:t>
            </a:r>
            <a:r>
              <a:rPr lang="en-US" dirty="0">
                <a:ea typeface="ＭＳ 明朝"/>
                <a:cs typeface="Times"/>
              </a:rPr>
              <a:t>(creating a concentration gradient). Concentration gradient will be used to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produce ATP during </a:t>
            </a:r>
            <a:r>
              <a:rPr lang="en-US" dirty="0" smtClean="0">
                <a:solidFill>
                  <a:srgbClr val="0000FF"/>
                </a:solidFill>
                <a:ea typeface="ＭＳ 明朝"/>
                <a:cs typeface="Times"/>
              </a:rPr>
              <a:t>chemiosmosis</a:t>
            </a:r>
            <a:r>
              <a:rPr lang="en-US" dirty="0" smtClean="0">
                <a:ea typeface="ＭＳ 明朝"/>
                <a:cs typeface="Times"/>
              </a:rPr>
              <a:t>.</a:t>
            </a:r>
            <a:endParaRPr lang="en-US" dirty="0">
              <a:ea typeface="ＭＳ 明朝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856" r="7173" b="11326"/>
          <a:stretch/>
        </p:blipFill>
        <p:spPr>
          <a:xfrm>
            <a:off x="2590800" y="2667000"/>
            <a:ext cx="3995643" cy="36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106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90600"/>
            <a:ext cx="5257800" cy="5377255"/>
          </a:xfrm>
        </p:spPr>
        <p:txBody>
          <a:bodyPr/>
          <a:lstStyle/>
          <a:p>
            <a:pPr marL="82296" lvl="0" indent="0">
              <a:buNone/>
            </a:pPr>
            <a:r>
              <a:rPr lang="en-US" dirty="0" smtClean="0">
                <a:ea typeface="ＭＳ 明朝"/>
                <a:cs typeface="Times"/>
              </a:rPr>
              <a:t>3) </a:t>
            </a:r>
            <a:r>
              <a:rPr lang="en-US" dirty="0" smtClean="0">
                <a:solidFill>
                  <a:srgbClr val="0000FF"/>
                </a:solidFill>
                <a:ea typeface="ＭＳ 明朝"/>
                <a:cs typeface="Times"/>
              </a:rPr>
              <a:t>Low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energy electron from PSII is excited in PSI</a:t>
            </a:r>
            <a:r>
              <a:rPr lang="en-US" dirty="0">
                <a:ea typeface="ＭＳ 明朝"/>
                <a:cs typeface="Times"/>
              </a:rPr>
              <a:t>. Electron is passed to acceptor.</a:t>
            </a:r>
            <a:endParaRPr lang="en-US" dirty="0">
              <a:ea typeface="ＭＳ 明朝"/>
              <a:cs typeface="Times New Roman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799"/>
            <a:ext cx="6324600" cy="59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106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6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2819399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en-US" dirty="0" smtClean="0">
                <a:ea typeface="ＭＳ 明朝"/>
                <a:cs typeface="Times"/>
              </a:rPr>
              <a:t>4) Electron </a:t>
            </a:r>
            <a:r>
              <a:rPr lang="en-US" dirty="0">
                <a:ea typeface="ＭＳ 明朝"/>
                <a:cs typeface="Times"/>
              </a:rPr>
              <a:t>is passed along electron transport system (ETS</a:t>
            </a:r>
            <a:r>
              <a:rPr lang="en-US" dirty="0" smtClean="0">
                <a:ea typeface="ＭＳ 明朝"/>
                <a:cs typeface="Times"/>
              </a:rPr>
              <a:t>).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NADP+ </a:t>
            </a:r>
            <a:r>
              <a:rPr lang="en-US" dirty="0" smtClean="0">
                <a:solidFill>
                  <a:srgbClr val="0000FF"/>
                </a:solidFill>
                <a:ea typeface="ＭＳ 明朝"/>
                <a:cs typeface="Times"/>
              </a:rPr>
              <a:t>is reduced (gains e</a:t>
            </a:r>
            <a:r>
              <a:rPr lang="en-US" baseline="30000" dirty="0" smtClean="0">
                <a:solidFill>
                  <a:srgbClr val="0000FF"/>
                </a:solidFill>
                <a:ea typeface="ＭＳ 明朝"/>
                <a:cs typeface="Times"/>
              </a:rPr>
              <a:t>-</a:t>
            </a:r>
            <a:r>
              <a:rPr lang="en-US" dirty="0" smtClean="0">
                <a:solidFill>
                  <a:srgbClr val="0000FF"/>
                </a:solidFill>
                <a:ea typeface="ＭＳ 明朝"/>
                <a:cs typeface="Times"/>
              </a:rPr>
              <a:t>) to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NADPH</a:t>
            </a:r>
            <a:r>
              <a:rPr lang="en-US" dirty="0">
                <a:ea typeface="ＭＳ 明朝"/>
                <a:cs typeface="Times"/>
              </a:rPr>
              <a:t>. NADPH has “reducing power”.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NADPH will be used in Calvin-Benson Cycle.</a:t>
            </a:r>
            <a:endParaRPr lang="en-US" dirty="0">
              <a:solidFill>
                <a:srgbClr val="0000FF"/>
              </a:solidFill>
              <a:ea typeface="ＭＳ 明朝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590800"/>
            <a:ext cx="6323191" cy="37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6705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8600" y="3733800"/>
            <a:ext cx="3733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Glucose may be converted: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_____________________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dirty="0"/>
              <a:t>_____________________</a:t>
            </a:r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_____________________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_____________________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_____________________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Photosynthesis: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106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4114800" cy="53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ea typeface="ＭＳ 明朝"/>
                <a:cs typeface="Times"/>
              </a:rPr>
              <a:t>*</a:t>
            </a:r>
            <a:r>
              <a:rPr lang="en-US" sz="2800" dirty="0" smtClean="0">
                <a:solidFill>
                  <a:srgbClr val="000000"/>
                </a:solidFill>
                <a:effectLst/>
                <a:ea typeface="ＭＳ 明朝"/>
                <a:cs typeface="Times"/>
              </a:rPr>
              <a:t>Chemiosmosis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392557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029200" y="5257800"/>
            <a:ext cx="342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ÇlÇr ñæí©" charset="0"/>
              </a:rPr>
              <a:t>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248400" y="5334000"/>
            <a:ext cx="342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ÇlÇr ñæí©" charset="0"/>
              </a:rPr>
              <a:t>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715000" y="3886200"/>
            <a:ext cx="342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rgbClr val="000000"/>
                </a:solidFill>
                <a:latin typeface="Times" charset="0"/>
                <a:ea typeface="ÇlÇr ñæí©" charset="0"/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85800"/>
            <a:ext cx="8839200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"/>
              </a:spcAft>
              <a:buFont typeface="+mj-lt"/>
              <a:buAutoNum type="arabicParenR"/>
            </a:pPr>
            <a:r>
              <a:rPr lang="en-US" sz="2500" dirty="0">
                <a:solidFill>
                  <a:srgbClr val="0000FF"/>
                </a:solidFill>
                <a:ea typeface="ＭＳ 明朝"/>
                <a:cs typeface="Times"/>
              </a:rPr>
              <a:t>H</a:t>
            </a:r>
            <a:r>
              <a:rPr lang="en-US" sz="2500" baseline="30000" dirty="0">
                <a:solidFill>
                  <a:srgbClr val="0000FF"/>
                </a:solidFill>
                <a:ea typeface="ＭＳ 明朝"/>
                <a:cs typeface="Times"/>
              </a:rPr>
              <a:t>+</a:t>
            </a:r>
            <a:r>
              <a:rPr lang="en-US" sz="2500" dirty="0">
                <a:solidFill>
                  <a:srgbClr val="0000FF"/>
                </a:solidFill>
                <a:ea typeface="ＭＳ 明朝"/>
                <a:cs typeface="Times"/>
              </a:rPr>
              <a:t> are pumped across the thylakoid membrane </a:t>
            </a:r>
            <a:r>
              <a:rPr lang="en-US" sz="2500" dirty="0">
                <a:ea typeface="ＭＳ 明朝"/>
                <a:cs typeface="Times"/>
              </a:rPr>
              <a:t>from the stroma using energy from </a:t>
            </a:r>
            <a:r>
              <a:rPr lang="en-US" sz="2500" dirty="0" smtClean="0">
                <a:ea typeface="ＭＳ 明朝"/>
                <a:cs typeface="Times"/>
              </a:rPr>
              <a:t>ETS</a:t>
            </a:r>
            <a:r>
              <a:rPr lang="en-US" sz="2500" dirty="0">
                <a:ea typeface="ＭＳ 明朝"/>
                <a:cs typeface="Times"/>
              </a:rPr>
              <a:t>. </a:t>
            </a:r>
            <a:endParaRPr lang="en-US" sz="2500" dirty="0" smtClean="0">
              <a:ea typeface="ＭＳ 明朝"/>
              <a:cs typeface="Times"/>
            </a:endParaRPr>
          </a:p>
          <a:p>
            <a:pPr marL="342900" indent="-342900">
              <a:spcAft>
                <a:spcPts val="100"/>
              </a:spcAft>
              <a:buFont typeface="+mj-lt"/>
              <a:buAutoNum type="arabicParenR"/>
            </a:pPr>
            <a:r>
              <a:rPr lang="en-US" sz="2500" dirty="0">
                <a:solidFill>
                  <a:srgbClr val="0000FF"/>
                </a:solidFill>
                <a:ea typeface="ＭＳ 明朝"/>
                <a:cs typeface="Times"/>
              </a:rPr>
              <a:t>H</a:t>
            </a:r>
            <a:r>
              <a:rPr lang="en-US" sz="2500" baseline="30000" dirty="0">
                <a:solidFill>
                  <a:srgbClr val="0000FF"/>
                </a:solidFill>
                <a:ea typeface="ＭＳ 明朝"/>
                <a:cs typeface="Times"/>
              </a:rPr>
              <a:t>+</a:t>
            </a:r>
            <a:r>
              <a:rPr lang="en-US" sz="2500" dirty="0">
                <a:solidFill>
                  <a:srgbClr val="0000FF"/>
                </a:solidFill>
                <a:ea typeface="ＭＳ 明朝"/>
                <a:cs typeface="Times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ea typeface="ＭＳ 明朝"/>
                <a:cs typeface="Times"/>
              </a:rPr>
              <a:t>cannot </a:t>
            </a:r>
            <a:r>
              <a:rPr lang="en-US" sz="2500" dirty="0">
                <a:solidFill>
                  <a:srgbClr val="0000FF"/>
                </a:solidFill>
                <a:ea typeface="ＭＳ 明朝"/>
                <a:cs typeface="Times"/>
              </a:rPr>
              <a:t>diffuse back because of charge. </a:t>
            </a:r>
            <a:r>
              <a:rPr lang="en-US" sz="2500" dirty="0" smtClean="0">
                <a:solidFill>
                  <a:srgbClr val="0000FF"/>
                </a:solidFill>
                <a:ea typeface="ＭＳ 明朝"/>
                <a:cs typeface="Times"/>
              </a:rPr>
              <a:t>A </a:t>
            </a:r>
            <a:r>
              <a:rPr lang="en-US" sz="2500" dirty="0">
                <a:solidFill>
                  <a:srgbClr val="0000FF"/>
                </a:solidFill>
                <a:ea typeface="ＭＳ 明朝"/>
                <a:cs typeface="Times"/>
              </a:rPr>
              <a:t>concentration gradient is produced</a:t>
            </a:r>
            <a:endParaRPr lang="en-US" sz="2500" dirty="0">
              <a:solidFill>
                <a:srgbClr val="0000FF"/>
              </a:solidFill>
              <a:ea typeface="ＭＳ 明朝"/>
              <a:cs typeface="Times New Roman"/>
            </a:endParaRPr>
          </a:p>
          <a:p>
            <a:pPr marL="342900" lvl="0" indent="-342900">
              <a:spcAft>
                <a:spcPts val="100"/>
              </a:spcAft>
              <a:buFont typeface="+mj-lt"/>
              <a:buAutoNum type="arabicParenR"/>
            </a:pPr>
            <a:r>
              <a:rPr lang="en-US" sz="2500" dirty="0">
                <a:ea typeface="ＭＳ 明朝"/>
                <a:cs typeface="Times"/>
              </a:rPr>
              <a:t>H</a:t>
            </a:r>
            <a:r>
              <a:rPr lang="en-US" sz="2500" baseline="30000" dirty="0">
                <a:ea typeface="ＭＳ 明朝"/>
                <a:cs typeface="Times"/>
              </a:rPr>
              <a:t>+</a:t>
            </a:r>
            <a:r>
              <a:rPr lang="en-US" sz="2500" dirty="0">
                <a:ea typeface="ＭＳ 明朝"/>
                <a:cs typeface="Times"/>
              </a:rPr>
              <a:t> may only pass down concentration gradient via </a:t>
            </a:r>
            <a:r>
              <a:rPr lang="en-US" sz="2500" dirty="0">
                <a:solidFill>
                  <a:srgbClr val="0000FF"/>
                </a:solidFill>
                <a:ea typeface="ＭＳ 明朝"/>
                <a:cs typeface="Times"/>
              </a:rPr>
              <a:t>ATP synthase protein</a:t>
            </a:r>
            <a:r>
              <a:rPr lang="en-US" sz="2500" dirty="0">
                <a:ea typeface="ＭＳ 明朝"/>
                <a:cs typeface="Times"/>
              </a:rPr>
              <a:t>. </a:t>
            </a:r>
            <a:r>
              <a:rPr lang="en-US" sz="2500" dirty="0" smtClean="0">
                <a:ea typeface="ＭＳ 明朝"/>
                <a:cs typeface="Times"/>
              </a:rPr>
              <a:t> As </a:t>
            </a:r>
            <a:r>
              <a:rPr lang="en-US" sz="2500" dirty="0">
                <a:ea typeface="ＭＳ 明朝"/>
                <a:cs typeface="Times"/>
              </a:rPr>
              <a:t>H</a:t>
            </a:r>
            <a:r>
              <a:rPr lang="en-US" sz="2500" baseline="30000" dirty="0">
                <a:ea typeface="ＭＳ 明朝"/>
                <a:cs typeface="Times"/>
              </a:rPr>
              <a:t>+</a:t>
            </a:r>
            <a:r>
              <a:rPr lang="en-US" sz="2500" dirty="0">
                <a:ea typeface="ＭＳ 明朝"/>
                <a:cs typeface="Times"/>
              </a:rPr>
              <a:t> passes through ATP synthase</a:t>
            </a:r>
            <a:r>
              <a:rPr lang="en-US" sz="2500" dirty="0">
                <a:solidFill>
                  <a:srgbClr val="0000FF"/>
                </a:solidFill>
                <a:ea typeface="ＭＳ 明朝"/>
                <a:cs typeface="Times"/>
              </a:rPr>
              <a:t>, </a:t>
            </a:r>
            <a:r>
              <a:rPr lang="en-US" sz="2500" dirty="0" smtClean="0">
                <a:solidFill>
                  <a:srgbClr val="0000FF"/>
                </a:solidFill>
                <a:ea typeface="ＭＳ 明朝"/>
                <a:cs typeface="Times"/>
              </a:rPr>
              <a:t>ATP is regenerated from ADP</a:t>
            </a:r>
            <a:r>
              <a:rPr lang="en-US" sz="2500" dirty="0" smtClean="0">
                <a:ea typeface="ＭＳ 明朝"/>
                <a:cs typeface="Times"/>
              </a:rPr>
              <a:t>.  </a:t>
            </a:r>
            <a:r>
              <a:rPr lang="en-US" sz="2500" dirty="0" smtClean="0">
                <a:solidFill>
                  <a:srgbClr val="0000FF"/>
                </a:solidFill>
                <a:ea typeface="ＭＳ 明朝"/>
                <a:cs typeface="Times"/>
              </a:rPr>
              <a:t>ATP will be used in light-independent reactions </a:t>
            </a:r>
            <a:r>
              <a:rPr lang="en-US" sz="2500" dirty="0" smtClean="0">
                <a:ea typeface="ＭＳ 明朝"/>
                <a:cs typeface="Times"/>
              </a:rPr>
              <a:t>(Calvin-Benson Cycle)</a:t>
            </a:r>
            <a:endParaRPr lang="en-US" sz="25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5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106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3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050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Times"/>
                <a:ea typeface="ＭＳ 明朝"/>
                <a:cs typeface="Times"/>
              </a:rPr>
              <a:t>Light-Independent Reactions</a:t>
            </a:r>
            <a:br>
              <a:rPr lang="en-US" b="1" dirty="0" smtClean="0">
                <a:effectLst/>
                <a:latin typeface="Times"/>
                <a:ea typeface="ＭＳ 明朝"/>
                <a:cs typeface="Times"/>
              </a:rPr>
            </a:br>
            <a:r>
              <a:rPr lang="en-US" b="1" dirty="0" smtClean="0">
                <a:effectLst/>
                <a:latin typeface="Times"/>
                <a:ea typeface="ＭＳ 明朝"/>
                <a:cs typeface="Times"/>
              </a:rPr>
              <a:t>(</a:t>
            </a:r>
            <a:r>
              <a:rPr lang="en-US" b="1" dirty="0">
                <a:effectLst/>
                <a:latin typeface="Times"/>
                <a:ea typeface="ＭＳ 明朝"/>
                <a:cs typeface="Times"/>
              </a:rPr>
              <a:t>The Calvin-Benson Cycle)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705088" cy="5105400"/>
          </a:xfrm>
        </p:spPr>
        <p:txBody>
          <a:bodyPr/>
          <a:lstStyle/>
          <a:p>
            <a:pPr marL="342900" lvl="0" indent="-342900">
              <a:spcAft>
                <a:spcPts val="100"/>
              </a:spcAft>
              <a:buFont typeface="Symbol"/>
              <a:buChar char=""/>
            </a:pPr>
            <a:r>
              <a:rPr lang="en-US" sz="3600" dirty="0" smtClean="0">
                <a:solidFill>
                  <a:srgbClr val="000000"/>
                </a:solidFill>
                <a:ea typeface="ＭＳ 明朝"/>
                <a:cs typeface="Times"/>
              </a:rPr>
              <a:t>Occurs </a:t>
            </a:r>
            <a:r>
              <a:rPr lang="en-US" sz="3600" dirty="0">
                <a:solidFill>
                  <a:srgbClr val="000000"/>
                </a:solidFill>
                <a:ea typeface="ＭＳ 明朝"/>
                <a:cs typeface="Times"/>
              </a:rPr>
              <a:t>in the </a:t>
            </a:r>
            <a:r>
              <a:rPr lang="en-US" sz="3600" dirty="0">
                <a:solidFill>
                  <a:srgbClr val="0000FF"/>
                </a:solidFill>
                <a:ea typeface="ＭＳ 明朝"/>
                <a:cs typeface="Times"/>
              </a:rPr>
              <a:t>stroma</a:t>
            </a:r>
            <a:r>
              <a:rPr lang="en-US" sz="3600" dirty="0">
                <a:solidFill>
                  <a:srgbClr val="000000"/>
                </a:solidFill>
                <a:ea typeface="ＭＳ 明朝"/>
                <a:cs typeface="Times"/>
              </a:rPr>
              <a:t> of the chloroplast</a:t>
            </a:r>
            <a:endParaRPr lang="en-US" sz="3600" dirty="0">
              <a:solidFill>
                <a:srgbClr val="000000"/>
              </a:solidFill>
              <a:ea typeface="ＭＳ 明朝"/>
              <a:cs typeface="Times New Roman"/>
            </a:endParaRPr>
          </a:p>
          <a:p>
            <a:pPr marL="342900" lvl="0" indent="-342900">
              <a:spcAft>
                <a:spcPts val="100"/>
              </a:spcAft>
              <a:buFont typeface="Symbol"/>
              <a:buChar char=""/>
            </a:pPr>
            <a:r>
              <a:rPr lang="en-US" sz="3600" dirty="0">
                <a:solidFill>
                  <a:srgbClr val="000000"/>
                </a:solidFill>
                <a:ea typeface="ＭＳ 明朝"/>
                <a:cs typeface="Times"/>
              </a:rPr>
              <a:t>Powered by ATP and NADPH </a:t>
            </a:r>
            <a:r>
              <a:rPr lang="en-US" sz="3600" dirty="0">
                <a:solidFill>
                  <a:srgbClr val="0000FF"/>
                </a:solidFill>
                <a:ea typeface="ＭＳ 明朝"/>
                <a:cs typeface="Times"/>
              </a:rPr>
              <a:t>produced during light </a:t>
            </a:r>
            <a:r>
              <a:rPr lang="en-US" sz="3600" dirty="0" smtClean="0">
                <a:solidFill>
                  <a:srgbClr val="0000FF"/>
                </a:solidFill>
                <a:ea typeface="ＭＳ 明朝"/>
                <a:cs typeface="Times"/>
              </a:rPr>
              <a:t>reactions</a:t>
            </a:r>
          </a:p>
          <a:p>
            <a:pPr marL="342900" lvl="0" indent="-342900">
              <a:spcAft>
                <a:spcPts val="100"/>
              </a:spcAft>
              <a:buFont typeface="Symbol"/>
              <a:buChar char=""/>
            </a:pPr>
            <a:r>
              <a:rPr lang="en-US" sz="3600" dirty="0" smtClean="0">
                <a:solidFill>
                  <a:srgbClr val="000000"/>
                </a:solidFill>
                <a:ea typeface="ＭＳ 明朝"/>
                <a:cs typeface="Times"/>
              </a:rPr>
              <a:t>CO</a:t>
            </a:r>
            <a:r>
              <a:rPr lang="en-US" sz="3600" baseline="-25000" dirty="0" smtClean="0">
                <a:solidFill>
                  <a:srgbClr val="000000"/>
                </a:solidFill>
                <a:ea typeface="ＭＳ 明朝"/>
                <a:cs typeface="Times"/>
              </a:rPr>
              <a:t>2</a:t>
            </a:r>
            <a:r>
              <a:rPr lang="en-US" sz="3600" dirty="0" smtClean="0">
                <a:solidFill>
                  <a:srgbClr val="000000"/>
                </a:solidFill>
                <a:ea typeface="ＭＳ 明朝"/>
                <a:cs typeface="Times"/>
              </a:rPr>
              <a:t> (low E) </a:t>
            </a:r>
            <a:r>
              <a:rPr lang="en-US" sz="3600" dirty="0" smtClean="0">
                <a:solidFill>
                  <a:srgbClr val="0000FF"/>
                </a:solidFill>
                <a:ea typeface="ＭＳ 明朝"/>
                <a:cs typeface="Times"/>
              </a:rPr>
              <a:t>is reduced to glucose </a:t>
            </a:r>
            <a:r>
              <a:rPr lang="en-US" sz="3600" dirty="0" smtClean="0">
                <a:solidFill>
                  <a:srgbClr val="000000"/>
                </a:solidFill>
                <a:ea typeface="ＭＳ 明朝"/>
                <a:cs typeface="Times"/>
              </a:rPr>
              <a:t>(high E)</a:t>
            </a:r>
            <a:endParaRPr lang="en-US" sz="3600" dirty="0">
              <a:solidFill>
                <a:srgbClr val="000000"/>
              </a:solidFill>
              <a:ea typeface="ＭＳ 明朝"/>
              <a:cs typeface="Times New Roman"/>
            </a:endParaRPr>
          </a:p>
          <a:p>
            <a:pPr marL="342900" lvl="0" indent="-342900">
              <a:spcAft>
                <a:spcPts val="100"/>
              </a:spcAft>
              <a:buFont typeface="Symbol"/>
              <a:buChar char=""/>
            </a:pPr>
            <a:r>
              <a:rPr lang="en-US" sz="3600" dirty="0">
                <a:solidFill>
                  <a:srgbClr val="0000FF"/>
                </a:solidFill>
                <a:ea typeface="ＭＳ 明朝"/>
                <a:cs typeface="Times"/>
              </a:rPr>
              <a:t>Final product is glucose</a:t>
            </a:r>
            <a:endParaRPr lang="en-US" sz="3600" dirty="0">
              <a:solidFill>
                <a:srgbClr val="0000FF"/>
              </a:solidFill>
              <a:ea typeface="ＭＳ 明朝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6294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604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100"/>
              </a:spcAft>
              <a:buFont typeface="+mj-lt"/>
              <a:buAutoNum type="arabicParenR"/>
            </a:pP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Carbon dioxide fixation</a:t>
            </a:r>
            <a:r>
              <a:rPr lang="en-US" dirty="0">
                <a:ea typeface="ＭＳ 明朝"/>
                <a:cs typeface="Times"/>
              </a:rPr>
              <a:t>: carbon dioxide is bonded to </a:t>
            </a:r>
            <a:r>
              <a:rPr lang="en-US" dirty="0" err="1">
                <a:ea typeface="ＭＳ 明朝"/>
                <a:cs typeface="Times"/>
              </a:rPr>
              <a:t>RuBP</a:t>
            </a:r>
            <a:r>
              <a:rPr lang="en-US" dirty="0">
                <a:ea typeface="ＭＳ 明朝"/>
                <a:cs typeface="Times"/>
              </a:rPr>
              <a:t> (</a:t>
            </a:r>
            <a:r>
              <a:rPr lang="en-US" dirty="0" err="1">
                <a:ea typeface="ＭＳ 明朝"/>
                <a:cs typeface="Times"/>
              </a:rPr>
              <a:t>ribulose</a:t>
            </a:r>
            <a:r>
              <a:rPr lang="en-US" dirty="0">
                <a:ea typeface="ＭＳ 明朝"/>
                <a:cs typeface="Times"/>
              </a:rPr>
              <a:t> </a:t>
            </a:r>
            <a:r>
              <a:rPr lang="en-US" dirty="0" err="1">
                <a:ea typeface="ＭＳ 明朝"/>
                <a:cs typeface="Times"/>
              </a:rPr>
              <a:t>biphosphate</a:t>
            </a:r>
            <a:r>
              <a:rPr lang="en-US" dirty="0">
                <a:ea typeface="ＭＳ 明朝"/>
                <a:cs typeface="Times"/>
              </a:rPr>
              <a:t>)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but is unstable</a:t>
            </a:r>
            <a:r>
              <a:rPr lang="en-US" dirty="0">
                <a:ea typeface="ＭＳ 明朝"/>
                <a:cs typeface="Times"/>
              </a:rPr>
              <a:t>. Is immediately converted into a </a:t>
            </a:r>
            <a:r>
              <a:rPr lang="en-US" dirty="0" smtClean="0">
                <a:solidFill>
                  <a:srgbClr val="0000FF"/>
                </a:solidFill>
                <a:ea typeface="ＭＳ 明朝"/>
                <a:cs typeface="Times"/>
              </a:rPr>
              <a:t>stable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3-carbon compound.</a:t>
            </a:r>
            <a:endParaRPr lang="en-US" dirty="0">
              <a:solidFill>
                <a:srgbClr val="0000FF"/>
              </a:solidFill>
              <a:ea typeface="ＭＳ 明朝"/>
              <a:cs typeface="Times New Roman"/>
            </a:endParaRPr>
          </a:p>
          <a:p>
            <a:pPr marL="342900" lvl="0" indent="-342900">
              <a:spcAft>
                <a:spcPts val="100"/>
              </a:spcAft>
              <a:buFont typeface="+mj-lt"/>
              <a:buAutoNum type="arabicParenR"/>
            </a:pPr>
            <a:r>
              <a:rPr lang="en-US" dirty="0">
                <a:ea typeface="ＭＳ 明朝"/>
                <a:cs typeface="Times"/>
              </a:rPr>
              <a:t>Reduction: 3-carbon compound is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reduced by ATP and NADPH</a:t>
            </a:r>
            <a:r>
              <a:rPr lang="en-US" dirty="0">
                <a:ea typeface="ＭＳ 明朝"/>
                <a:cs typeface="Times"/>
              </a:rPr>
              <a:t> from light reactions. 3-carbon compound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forms PGAL </a:t>
            </a:r>
            <a:r>
              <a:rPr lang="en-US" dirty="0">
                <a:ea typeface="ＭＳ 明朝"/>
                <a:cs typeface="Times"/>
              </a:rPr>
              <a:t>(high energy compound). </a:t>
            </a:r>
            <a:endParaRPr lang="en-US" dirty="0">
              <a:ea typeface="ＭＳ 明朝"/>
              <a:cs typeface="Times New Roman"/>
            </a:endParaRPr>
          </a:p>
          <a:p>
            <a:pPr marL="342900" lvl="0" indent="-342900">
              <a:spcAft>
                <a:spcPts val="100"/>
              </a:spcAft>
              <a:buFont typeface="+mj-lt"/>
              <a:buAutoNum type="arabicParenR"/>
            </a:pP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2 PGAL leave cycle to make glucose</a:t>
            </a:r>
            <a:r>
              <a:rPr lang="en-US" dirty="0">
                <a:ea typeface="ＭＳ 明朝"/>
                <a:cs typeface="Times"/>
              </a:rPr>
              <a:t>,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10 PGAL </a:t>
            </a:r>
            <a:r>
              <a:rPr lang="en-US" dirty="0">
                <a:ea typeface="ＭＳ 明朝"/>
                <a:cs typeface="Times"/>
              </a:rPr>
              <a:t>are used to 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make more </a:t>
            </a:r>
            <a:r>
              <a:rPr lang="en-US" dirty="0" err="1">
                <a:solidFill>
                  <a:srgbClr val="0000FF"/>
                </a:solidFill>
                <a:ea typeface="ＭＳ 明朝"/>
                <a:cs typeface="Times"/>
              </a:rPr>
              <a:t>RuBP</a:t>
            </a:r>
            <a:r>
              <a:rPr lang="en-US" dirty="0">
                <a:solidFill>
                  <a:srgbClr val="0000FF"/>
                </a:solidFill>
                <a:ea typeface="ＭＳ 明朝"/>
                <a:cs typeface="Times"/>
              </a:rPr>
              <a:t> </a:t>
            </a:r>
            <a:r>
              <a:rPr lang="en-US" dirty="0">
                <a:ea typeface="ＭＳ 明朝"/>
                <a:cs typeface="Times"/>
              </a:rPr>
              <a:t>to pick up more carbon dioxide. The cycle repeats.</a:t>
            </a:r>
            <a:endParaRPr lang="en-US" dirty="0">
              <a:ea typeface="ＭＳ 明朝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28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schoolworkhelper.net/wp-content/uploads/2010/07/photosynthesi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224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81288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Label the diagram below with the following terms: </a:t>
            </a:r>
            <a:r>
              <a:rPr lang="en-US" sz="2700" b="1" dirty="0" smtClean="0"/>
              <a:t>O</a:t>
            </a:r>
            <a:r>
              <a:rPr lang="en-US" sz="2700" b="1" baseline="-25000" dirty="0" smtClean="0"/>
              <a:t>2</a:t>
            </a:r>
            <a:r>
              <a:rPr lang="en-US" sz="2700" b="1" dirty="0" smtClean="0"/>
              <a:t>, CO</a:t>
            </a:r>
            <a:r>
              <a:rPr lang="en-US" sz="2700" b="1" baseline="-25000" dirty="0" smtClean="0"/>
              <a:t>2</a:t>
            </a:r>
            <a:r>
              <a:rPr lang="en-US" sz="2700" b="1" dirty="0" smtClean="0"/>
              <a:t>, ADP, ATP, NADP, NADPH, PGAL, thylakoid, </a:t>
            </a:r>
            <a:r>
              <a:rPr lang="en-US" sz="2700" b="1" dirty="0" err="1" smtClean="0"/>
              <a:t>stroma</a:t>
            </a:r>
            <a:r>
              <a:rPr lang="en-US" sz="2700" b="1" dirty="0" smtClean="0"/>
              <a:t>, starch, glucose, water, lipids, light energy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458200" cy="50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05600" cy="2087562"/>
          </a:xfrm>
        </p:spPr>
        <p:txBody>
          <a:bodyPr>
            <a:normAutofit/>
          </a:bodyPr>
          <a:lstStyle/>
          <a:p>
            <a:r>
              <a:rPr lang="en-US" sz="3600" dirty="0"/>
              <a:t>Chapter 5.3 – Cellular Respiration </a:t>
            </a:r>
            <a:r>
              <a:rPr lang="en-US" sz="3600" dirty="0" smtClean="0">
                <a:latin typeface="Cambria"/>
                <a:ea typeface="ＭＳ 明朝"/>
                <a:cs typeface="Times New Roman"/>
              </a:rPr>
              <a:t>(</a:t>
            </a:r>
            <a:r>
              <a:rPr lang="en-US" sz="3100" dirty="0"/>
              <a:t>Pages </a:t>
            </a:r>
            <a:r>
              <a:rPr lang="en-US" sz="3100" dirty="0" smtClean="0"/>
              <a:t>182–195)</a:t>
            </a:r>
            <a:r>
              <a:rPr lang="en-US" sz="3100" dirty="0"/>
              <a:t/>
            </a:r>
            <a:br>
              <a:rPr lang="en-US" sz="3100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33262" t="2531" r="2121" b="3453"/>
          <a:stretch/>
        </p:blipFill>
        <p:spPr>
          <a:xfrm>
            <a:off x="3276600" y="990600"/>
            <a:ext cx="5079792" cy="56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"/>
            <a:ext cx="7943088" cy="6019800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In this section, you will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distinguish</a:t>
            </a:r>
            <a:r>
              <a:rPr lang="en-US" sz="3600" dirty="0"/>
              <a:t> among aerobic respiration, anaerobic respiration, and fermentation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explain</a:t>
            </a:r>
            <a:r>
              <a:rPr lang="en-US" sz="3600" dirty="0"/>
              <a:t> how carbohydrates are oxidized by glycolysis and the Krebs cycle to produce NADH, FADH</a:t>
            </a:r>
            <a:r>
              <a:rPr lang="en-US" sz="3600" baseline="-20000" dirty="0"/>
              <a:t>2</a:t>
            </a:r>
            <a:r>
              <a:rPr lang="en-US" sz="3600" dirty="0"/>
              <a:t>, and ATP</a:t>
            </a:r>
          </a:p>
          <a:p>
            <a:pPr>
              <a:lnSpc>
                <a:spcPct val="90000"/>
              </a:lnSpc>
            </a:pPr>
            <a:r>
              <a:rPr lang="en-US" sz="3600" b="1" dirty="0"/>
              <a:t>explain</a:t>
            </a:r>
            <a:r>
              <a:rPr lang="en-US" sz="3600" dirty="0"/>
              <a:t> how chemiosmosis converts the reducing power of NADH and FADH</a:t>
            </a:r>
            <a:r>
              <a:rPr lang="en-US" sz="3600" baseline="-20000" dirty="0"/>
              <a:t>2</a:t>
            </a:r>
            <a:r>
              <a:rPr lang="en-US" sz="3600" dirty="0"/>
              <a:t> to the chemical potential of </a:t>
            </a:r>
            <a:r>
              <a:rPr lang="en-US" sz="3600" dirty="0" smtClean="0"/>
              <a:t>ATP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dosymbiotichypothesis.files.wordpress.com/2010/09/mitochondr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743200"/>
            <a:ext cx="3905250" cy="3571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Cellular Respiration: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498080" cy="914400"/>
          </a:xfrm>
        </p:spPr>
        <p:txBody>
          <a:bodyPr/>
          <a:lstStyle/>
          <a:p>
            <a:r>
              <a:rPr lang="en-US" dirty="0" smtClean="0"/>
              <a:t>Cellular Respiration Re-cap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Occurs in the mitochondria </a:t>
            </a:r>
          </a:p>
          <a:p>
            <a:r>
              <a:rPr lang="en-US" sz="3600" dirty="0" smtClean="0">
                <a:sym typeface="Wingdings"/>
              </a:rPr>
              <a:t>C</a:t>
            </a:r>
            <a:r>
              <a:rPr lang="en-US" sz="3600" baseline="-25000" dirty="0" smtClean="0">
                <a:sym typeface="Wingdings"/>
              </a:rPr>
              <a:t>6</a:t>
            </a:r>
            <a:r>
              <a:rPr lang="en-US" sz="3600" dirty="0" smtClean="0">
                <a:sym typeface="Wingdings"/>
              </a:rPr>
              <a:t>H</a:t>
            </a:r>
            <a:r>
              <a:rPr lang="en-US" sz="3600" baseline="-25000" dirty="0" smtClean="0">
                <a:sym typeface="Wingdings"/>
              </a:rPr>
              <a:t>12</a:t>
            </a:r>
            <a:r>
              <a:rPr lang="en-US" sz="3600" dirty="0" smtClean="0">
                <a:sym typeface="Wingdings"/>
              </a:rPr>
              <a:t>O</a:t>
            </a:r>
            <a:r>
              <a:rPr lang="en-US" sz="3600" baseline="-25000" dirty="0" smtClean="0">
                <a:sym typeface="Wingdings"/>
              </a:rPr>
              <a:t>6</a:t>
            </a:r>
            <a:r>
              <a:rPr lang="en-US" sz="3600" dirty="0" smtClean="0">
                <a:sym typeface="Wingdings"/>
              </a:rPr>
              <a:t> + 6O</a:t>
            </a:r>
            <a:r>
              <a:rPr lang="en-US" sz="3600" baseline="-25000" dirty="0" smtClean="0">
                <a:sym typeface="Wingdings"/>
              </a:rPr>
              <a:t>2 </a:t>
            </a:r>
            <a:r>
              <a:rPr lang="en-US" sz="3600" dirty="0" smtClean="0">
                <a:sym typeface="Wingdings"/>
              </a:rPr>
              <a:t> </a:t>
            </a:r>
            <a:r>
              <a:rPr lang="en-US" sz="3600" dirty="0"/>
              <a:t>6CO</a:t>
            </a:r>
            <a:r>
              <a:rPr lang="en-US" sz="3600" baseline="-25000" dirty="0"/>
              <a:t>2</a:t>
            </a:r>
            <a:r>
              <a:rPr lang="en-US" sz="3600" dirty="0"/>
              <a:t> + 6H</a:t>
            </a:r>
            <a:r>
              <a:rPr lang="en-US" sz="3600" baseline="-25000" dirty="0"/>
              <a:t>2</a:t>
            </a:r>
            <a:r>
              <a:rPr lang="en-US" sz="3600" dirty="0"/>
              <a:t>O </a:t>
            </a:r>
            <a:endParaRPr lang="en-US" sz="3600" baseline="-25000" dirty="0" smtClean="0"/>
          </a:p>
          <a:p>
            <a:r>
              <a:rPr lang="en-US" sz="3600" dirty="0" smtClean="0">
                <a:sym typeface="Wingdings"/>
              </a:rPr>
              <a:t>chemical potential E (glucose)  ATP</a:t>
            </a:r>
          </a:p>
          <a:p>
            <a:r>
              <a:rPr lang="en-US" sz="3600" dirty="0" smtClean="0">
                <a:sym typeface="Wingdings"/>
              </a:rPr>
              <a:t>CR releases E (exothermic)</a:t>
            </a:r>
          </a:p>
          <a:p>
            <a:r>
              <a:rPr lang="en-US" sz="3600" dirty="0">
                <a:sym typeface="Wingdings"/>
              </a:rPr>
              <a:t>C</a:t>
            </a:r>
            <a:r>
              <a:rPr lang="en-US" sz="3600" baseline="-25000" dirty="0">
                <a:sym typeface="Wingdings"/>
              </a:rPr>
              <a:t>6</a:t>
            </a:r>
            <a:r>
              <a:rPr lang="en-US" sz="3600" dirty="0">
                <a:sym typeface="Wingdings"/>
              </a:rPr>
              <a:t>H</a:t>
            </a:r>
            <a:r>
              <a:rPr lang="en-US" sz="3600" baseline="-25000" dirty="0">
                <a:sym typeface="Wingdings"/>
              </a:rPr>
              <a:t>12</a:t>
            </a:r>
            <a:r>
              <a:rPr lang="en-US" sz="3600" dirty="0">
                <a:sym typeface="Wingdings"/>
              </a:rPr>
              <a:t>O</a:t>
            </a:r>
            <a:r>
              <a:rPr lang="en-US" sz="3600" baseline="-25000" dirty="0">
                <a:sym typeface="Wingdings"/>
              </a:rPr>
              <a:t>6 </a:t>
            </a:r>
            <a:r>
              <a:rPr lang="en-US" sz="3600" dirty="0" smtClean="0">
                <a:sym typeface="Wingdings"/>
              </a:rPr>
              <a:t>is oxidized (loses e</a:t>
            </a:r>
            <a:r>
              <a:rPr lang="en-US" sz="3600" baseline="30000" dirty="0" smtClean="0">
                <a:sym typeface="Wingdings"/>
              </a:rPr>
              <a:t>-</a:t>
            </a:r>
            <a:r>
              <a:rPr lang="en-US" sz="3600" dirty="0" smtClean="0">
                <a:sym typeface="Wingdings"/>
              </a:rPr>
              <a:t>) to </a:t>
            </a:r>
            <a:r>
              <a:rPr lang="en-US" sz="3600" dirty="0">
                <a:sym typeface="Wingdings"/>
              </a:rPr>
              <a:t>CO</a:t>
            </a:r>
            <a:r>
              <a:rPr lang="en-US" sz="3600" baseline="-25000" dirty="0">
                <a:sym typeface="Wingdings"/>
              </a:rPr>
              <a:t>2 </a:t>
            </a:r>
            <a:endParaRPr lang="en-US" sz="3600" baseline="-250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ATP is the final product</a:t>
            </a:r>
            <a:endParaRPr lang="en-US" dirty="0">
              <a:sym typeface="Wingdings"/>
            </a:endParaRP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498080" cy="1143000"/>
          </a:xfrm>
        </p:spPr>
        <p:txBody>
          <a:bodyPr/>
          <a:lstStyle/>
          <a:p>
            <a:r>
              <a:rPr lang="en-US" dirty="0" smtClean="0"/>
              <a:t>Mitochondria Structure Review!</a:t>
            </a:r>
            <a:endParaRPr lang="en-US" dirty="0"/>
          </a:p>
        </p:txBody>
      </p:sp>
      <p:pic>
        <p:nvPicPr>
          <p:cNvPr id="4" name="Picture 8" descr="mitochondr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76400"/>
            <a:ext cx="8958993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9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98080" cy="96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CELLULAR RESPIRATION PATHS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267200" cy="57912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Aerobic (O</a:t>
            </a:r>
            <a:r>
              <a:rPr lang="en-US" baseline="-25000" dirty="0" smtClean="0"/>
              <a:t>2</a:t>
            </a:r>
            <a:r>
              <a:rPr lang="en-US" dirty="0" smtClean="0"/>
              <a:t> present)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Process of glycolysis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Krebs prep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Krebs cycle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Electron transport chain and chemiosmosis</a:t>
            </a:r>
          </a:p>
          <a:p>
            <a:pPr marL="82296" indent="0">
              <a:buNone/>
            </a:pPr>
            <a:r>
              <a:rPr lang="en-US" dirty="0" smtClean="0"/>
              <a:t>Anaerobic (No O</a:t>
            </a:r>
            <a:r>
              <a:rPr lang="en-US" baseline="-25000" dirty="0" smtClean="0"/>
              <a:t>2</a:t>
            </a:r>
            <a:r>
              <a:rPr lang="en-US" dirty="0" smtClean="0"/>
              <a:t> present)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Process of glycolysis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Fermentation</a:t>
            </a:r>
          </a:p>
          <a:p>
            <a:pPr marL="870966" lvl="1" indent="-514350">
              <a:buFont typeface="+mj-lt"/>
              <a:buAutoNum type="alphaLcPeriod"/>
            </a:pPr>
            <a:r>
              <a:rPr lang="en-US" dirty="0" smtClean="0"/>
              <a:t>lactic acid </a:t>
            </a:r>
          </a:p>
          <a:p>
            <a:pPr marL="870966" lvl="1" indent="-514350">
              <a:buFont typeface="+mj-lt"/>
              <a:buAutoNum type="alphaLcPeriod"/>
            </a:pPr>
            <a:r>
              <a:rPr lang="en-US" dirty="0" smtClean="0"/>
              <a:t>ethyl alcohol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3262" t="2531" r="2121" b="3453"/>
          <a:stretch/>
        </p:blipFill>
        <p:spPr>
          <a:xfrm>
            <a:off x="4449937" y="1143000"/>
            <a:ext cx="461786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Aerobic vs. Anaerobic Respiration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023360" cy="640080"/>
          </a:xfrm>
        </p:spPr>
        <p:txBody>
          <a:bodyPr>
            <a:noAutofit/>
          </a:bodyPr>
          <a:lstStyle/>
          <a:p>
            <a:r>
              <a:rPr lang="en-US" sz="3600" dirty="0" smtClean="0"/>
              <a:t>Aerobic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5120640" y="685800"/>
            <a:ext cx="4023360" cy="64008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Anaerobic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542" y="1371600"/>
            <a:ext cx="4800600" cy="518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Oxygen present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itochondria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Glycolysis 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 Krebs prep  Krebs cycle  ETS and chemiosmosis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Slow process </a:t>
            </a:r>
          </a:p>
          <a:p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roduces 36 ATP molecules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1371600"/>
            <a:ext cx="43434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No oxygen present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en-US" sz="2800" dirty="0" smtClean="0">
                <a:solidFill>
                  <a:srgbClr val="000000"/>
                </a:solidFill>
              </a:rPr>
              <a:t>ytoplasm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Glycolysis </a:t>
            </a:r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 Fermentation</a:t>
            </a:r>
          </a:p>
          <a:p>
            <a:endParaRPr lang="en-US" sz="2800" dirty="0">
              <a:solidFill>
                <a:srgbClr val="000000"/>
              </a:solidFill>
              <a:sym typeface="Wingdings"/>
            </a:endParaRPr>
          </a:p>
          <a:p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Fast process</a:t>
            </a:r>
          </a:p>
          <a:p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Net gain of 2 ATP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3528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GLYCOLYSIS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0"/>
            <a:ext cx="50292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Occurs in cytoplasm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Anaerobic process</a:t>
            </a:r>
          </a:p>
          <a:p>
            <a:r>
              <a:rPr lang="en-US" dirty="0" smtClean="0"/>
              <a:t>1 glucose molecule is broken into </a:t>
            </a:r>
            <a:r>
              <a:rPr lang="en-US" dirty="0" smtClean="0">
                <a:solidFill>
                  <a:srgbClr val="0000FF"/>
                </a:solidFill>
              </a:rPr>
              <a:t>2 pyruvate molecules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Requires 2 ATP </a:t>
            </a:r>
          </a:p>
          <a:p>
            <a:r>
              <a:rPr lang="en-US" dirty="0" smtClean="0"/>
              <a:t>Products: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2 pyruvate molecules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2 NADH (reduced)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4 ATP (net gain of 2 ATP)</a:t>
            </a:r>
          </a:p>
          <a:p>
            <a:pPr lvl="1"/>
            <a:endParaRPr lang="en-US" dirty="0"/>
          </a:p>
        </p:txBody>
      </p:sp>
      <p:pic>
        <p:nvPicPr>
          <p:cNvPr id="5" name="Picture 4" descr="glycoly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33400"/>
            <a:ext cx="4289758" cy="5134200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7870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6482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AEROBIC RESPIRATION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14" y="914400"/>
            <a:ext cx="4648200" cy="58674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KREBS PREP:</a:t>
            </a:r>
          </a:p>
          <a:p>
            <a:r>
              <a:rPr lang="en-US" dirty="0" smtClean="0"/>
              <a:t>2 pyruvate (3C) in cytoplasm are picked up by </a:t>
            </a:r>
            <a:r>
              <a:rPr lang="en-US" dirty="0" smtClean="0">
                <a:solidFill>
                  <a:srgbClr val="0000FF"/>
                </a:solidFill>
              </a:rPr>
              <a:t>coenzyme A (CoA)</a:t>
            </a:r>
          </a:p>
          <a:p>
            <a:r>
              <a:rPr lang="en-US" dirty="0" smtClean="0"/>
              <a:t>Loses 1 carbon (CO</a:t>
            </a:r>
            <a:r>
              <a:rPr lang="en-US" baseline="-25000" dirty="0" smtClean="0"/>
              <a:t>2</a:t>
            </a:r>
            <a:r>
              <a:rPr lang="en-US" dirty="0" smtClean="0"/>
              <a:t>) to form </a:t>
            </a:r>
            <a:r>
              <a:rPr lang="en-US" dirty="0" smtClean="0">
                <a:solidFill>
                  <a:srgbClr val="0000FF"/>
                </a:solidFill>
              </a:rPr>
              <a:t>acetyl CoA (2C)</a:t>
            </a:r>
          </a:p>
          <a:p>
            <a:r>
              <a:rPr lang="en-US" dirty="0" smtClean="0"/>
              <a:t>2 NAD</a:t>
            </a:r>
            <a:r>
              <a:rPr lang="en-US" baseline="30000" dirty="0" smtClean="0"/>
              <a:t>+</a:t>
            </a:r>
            <a:r>
              <a:rPr lang="en-US" dirty="0" smtClean="0"/>
              <a:t> reduced to </a:t>
            </a:r>
            <a:r>
              <a:rPr lang="en-US" dirty="0" smtClean="0">
                <a:solidFill>
                  <a:srgbClr val="0000FF"/>
                </a:solidFill>
              </a:rPr>
              <a:t>NADH in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3460" y="-6674"/>
            <a:ext cx="4320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49530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KREBS CYCLE: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Occurs in matrix of mitochondria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4C starting molecule picks up 2C </a:t>
            </a:r>
            <a:r>
              <a:rPr lang="en-US" dirty="0" smtClean="0"/>
              <a:t>from acetyl CoA to form a </a:t>
            </a:r>
            <a:r>
              <a:rPr lang="en-US" dirty="0" smtClean="0">
                <a:solidFill>
                  <a:srgbClr val="0000FF"/>
                </a:solidFill>
              </a:rPr>
              <a:t>6C molecule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6C is oxidized twice </a:t>
            </a:r>
            <a:r>
              <a:rPr lang="en-US" dirty="0" smtClean="0"/>
              <a:t>(lose C as CO</a:t>
            </a:r>
            <a:r>
              <a:rPr lang="en-US" baseline="-25000" dirty="0" smtClean="0"/>
              <a:t>2</a:t>
            </a:r>
            <a:r>
              <a:rPr lang="en-US" dirty="0" smtClean="0"/>
              <a:t>) to reform 4C starting molecule</a:t>
            </a:r>
          </a:p>
          <a:p>
            <a:r>
              <a:rPr lang="en-US" dirty="0" smtClean="0"/>
              <a:t>Reduced: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NAD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NADH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FAD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</a:rPr>
              <a:t>FADH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ADP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FF"/>
                </a:solidFill>
              </a:rPr>
              <a:t>ATP</a:t>
            </a:r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6" name="Picture 5" descr="Krebs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19400"/>
            <a:ext cx="4375994" cy="3877321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9546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9808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KREBS CYCLE 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385" y="762001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57912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ELECTRON TRANSPORT SYSTEM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NADH, FADH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shuttle e- to electron transport system</a:t>
            </a:r>
            <a:r>
              <a:rPr lang="en-US" dirty="0" smtClean="0"/>
              <a:t> in inner membrane of mitochondria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e- are passed through series of molecules</a:t>
            </a:r>
          </a:p>
          <a:p>
            <a:r>
              <a:rPr lang="en-US" dirty="0" smtClean="0"/>
              <a:t>energy released                                                   during process                                                          used to </a:t>
            </a:r>
            <a:r>
              <a:rPr lang="en-US" dirty="0" smtClean="0">
                <a:solidFill>
                  <a:srgbClr val="0000FF"/>
                </a:solidFill>
              </a:rPr>
              <a:t>pump                                                            H+ into                                                     intermembrane                                                     space</a:t>
            </a:r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590800"/>
            <a:ext cx="5535474" cy="41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52400"/>
            <a:ext cx="5334000" cy="62484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CHEMIOSMOSIS: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concentration gradient </a:t>
            </a:r>
            <a:r>
              <a:rPr lang="en-US" dirty="0" smtClean="0"/>
              <a:t>created in intermembrane space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must pass through ATP synthase </a:t>
            </a:r>
            <a:r>
              <a:rPr lang="en-US" dirty="0" smtClean="0"/>
              <a:t>to move down concentration gradient    (ADP + P </a:t>
            </a:r>
            <a:r>
              <a:rPr lang="en-US" dirty="0" smtClean="0">
                <a:sym typeface="Wingdings"/>
              </a:rPr>
              <a:t> ATP)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High ATP output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Oxygen is final acceptor for H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+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and e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-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(produces H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0)</a:t>
            </a:r>
          </a:p>
          <a:p>
            <a:endParaRPr lang="en-US" sz="2800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r="31478"/>
          <a:stretch/>
        </p:blipFill>
        <p:spPr>
          <a:xfrm>
            <a:off x="5562600" y="914400"/>
            <a:ext cx="3382468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632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Electron Transport Chain and Chemiosmosis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4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06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Photosynthesis and Cellular Respiration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18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Photosynthesis makes energy entering the biosphere useable: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3600" dirty="0" smtClean="0"/>
              <a:t>light </a:t>
            </a:r>
            <a:r>
              <a:rPr lang="en-US" sz="3600" dirty="0" smtClean="0">
                <a:sym typeface="Wingdings" pitchFamily="2" charset="2"/>
              </a:rPr>
              <a:t> chemical</a:t>
            </a: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sz="3600" dirty="0" smtClean="0">
                <a:sym typeface="Wingdings" pitchFamily="2" charset="2"/>
              </a:rPr>
              <a:t>Cellular respiration builds ATP “cell currency”: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  </a:t>
            </a:r>
            <a:r>
              <a:rPr lang="en-US" sz="3600" dirty="0" smtClean="0">
                <a:sym typeface="Wingdings" pitchFamily="2" charset="2"/>
              </a:rPr>
              <a:t>chemical  chemical (ATP)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9808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the oxygen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oxygen is the </a:t>
            </a:r>
            <a:r>
              <a:rPr lang="en-US" dirty="0" smtClean="0">
                <a:solidFill>
                  <a:srgbClr val="0000FF"/>
                </a:solidFill>
              </a:rPr>
              <a:t>final electron acceptor at the end of the electron transport system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Oxygen “picks-up” 2 e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and 2 H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to form 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O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there were a shortage of oxygen to pick-up the electrons at the end of the ETS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00FF"/>
                </a:solidFill>
              </a:rPr>
              <a:t> ETS and Krebs cycle would become “backed-up” with e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 and H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Krebs cycle and the ETS would stop functioning</a:t>
            </a:r>
            <a:r>
              <a:rPr lang="en-US" dirty="0" smtClean="0">
                <a:solidFill>
                  <a:srgbClr val="000000"/>
                </a:solidFill>
              </a:rPr>
              <a:t>,  ATP would only be produced by glycolysis.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/>
              </a:rPr>
              <a:t>What happens when you run out of oxygen?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0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498080" cy="350838"/>
          </a:xfrm>
        </p:spPr>
        <p:txBody>
          <a:bodyPr>
            <a:noAutofit/>
          </a:bodyPr>
          <a:lstStyle/>
          <a:p>
            <a:r>
              <a:rPr lang="en-US" sz="2400" dirty="0" smtClean="0"/>
              <a:t>Summary of ATP Production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0"/>
            <a:ext cx="88392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 amount of ATP is generated by </a:t>
            </a:r>
            <a:r>
              <a:rPr lang="en-US" sz="2800" dirty="0" smtClean="0">
                <a:solidFill>
                  <a:srgbClr val="0000FF"/>
                </a:solidFill>
              </a:rPr>
              <a:t>glycolysis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mall amount of ATP is generated by the </a:t>
            </a:r>
            <a:r>
              <a:rPr lang="en-US" sz="2800" dirty="0" smtClean="0">
                <a:solidFill>
                  <a:srgbClr val="0000FF"/>
                </a:solidFill>
              </a:rPr>
              <a:t>Krebs cycle</a:t>
            </a:r>
          </a:p>
          <a:p>
            <a:r>
              <a:rPr lang="en-US" sz="2800" dirty="0" smtClean="0"/>
              <a:t>The majority of the ATP is generated by </a:t>
            </a:r>
            <a:r>
              <a:rPr lang="en-US" sz="2800" dirty="0" smtClean="0">
                <a:solidFill>
                  <a:srgbClr val="0000FF"/>
                </a:solidFill>
              </a:rPr>
              <a:t>chemiosmosis </a:t>
            </a:r>
            <a:r>
              <a:rPr lang="en-US" sz="2800" dirty="0" smtClean="0"/>
              <a:t>using energy generated via the </a:t>
            </a:r>
            <a:r>
              <a:rPr lang="en-US" sz="2800" dirty="0" smtClean="0">
                <a:solidFill>
                  <a:srgbClr val="0000FF"/>
                </a:solidFill>
              </a:rPr>
              <a:t>electron transport system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  <a:grayscl/>
          </a:blip>
          <a:srcRect/>
          <a:stretch>
            <a:fillRect/>
          </a:stretch>
        </p:blipFill>
        <p:spPr bwMode="auto">
          <a:xfrm>
            <a:off x="152400" y="457200"/>
            <a:ext cx="7086600" cy="4019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9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aerobic respi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366"/>
            <a:ext cx="6324600" cy="67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2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498080" cy="655638"/>
          </a:xfrm>
        </p:spPr>
        <p:txBody>
          <a:bodyPr>
            <a:noAutofit/>
          </a:bodyPr>
          <a:lstStyle/>
          <a:p>
            <a:r>
              <a:rPr lang="en-US" sz="3200" dirty="0" smtClean="0"/>
              <a:t>ANAEROBIC RESPIRATION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1" y="762000"/>
            <a:ext cx="4953000" cy="5867400"/>
          </a:xfrm>
        </p:spPr>
        <p:txBody>
          <a:bodyPr/>
          <a:lstStyle/>
          <a:p>
            <a:r>
              <a:rPr lang="en-US" dirty="0" smtClean="0"/>
              <a:t>Organisms living in anaerobic environments must use a </a:t>
            </a:r>
            <a:r>
              <a:rPr lang="en-US" dirty="0" smtClean="0">
                <a:solidFill>
                  <a:srgbClr val="0000FF"/>
                </a:solidFill>
              </a:rPr>
              <a:t>different e- acceptor than oxygen</a:t>
            </a:r>
          </a:p>
          <a:p>
            <a:r>
              <a:rPr lang="en-US" dirty="0" smtClean="0"/>
              <a:t>Anaerobic respiration </a:t>
            </a:r>
            <a:r>
              <a:rPr lang="en-US" dirty="0" smtClean="0">
                <a:solidFill>
                  <a:srgbClr val="0000FF"/>
                </a:solidFill>
              </a:rPr>
              <a:t>begins with glycolysis</a:t>
            </a:r>
          </a:p>
          <a:p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ermentation process reduces pyruvate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Lactic acid or ethyl alcohol produced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0"/>
            <a:ext cx="4320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35814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FERMENTATION: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Metabolic pathway that includes </a:t>
            </a:r>
            <a:r>
              <a:rPr lang="en-US" dirty="0" smtClean="0">
                <a:solidFill>
                  <a:srgbClr val="0000FF"/>
                </a:solidFill>
              </a:rPr>
              <a:t>glycolysis</a:t>
            </a:r>
            <a:r>
              <a:rPr lang="en-US" dirty="0" smtClean="0">
                <a:solidFill>
                  <a:srgbClr val="000000"/>
                </a:solidFill>
              </a:rPr>
              <a:t> and one or two reactions that </a:t>
            </a:r>
            <a:r>
              <a:rPr lang="en-US" dirty="0" smtClean="0">
                <a:solidFill>
                  <a:srgbClr val="0000FF"/>
                </a:solidFill>
              </a:rPr>
              <a:t>oxidize NADH to NAD+</a:t>
            </a:r>
          </a:p>
          <a:p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ess efficient at supplying energy than aerobic respiration; </a:t>
            </a:r>
            <a:r>
              <a:rPr lang="en-US" dirty="0" smtClean="0">
                <a:solidFill>
                  <a:srgbClr val="0000FF"/>
                </a:solidFill>
              </a:rPr>
              <a:t>only 2ATP from glycolysis are produced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Two common types:  </a:t>
            </a:r>
            <a:r>
              <a:rPr lang="en-US" dirty="0" smtClean="0">
                <a:solidFill>
                  <a:srgbClr val="0000FF"/>
                </a:solidFill>
              </a:rPr>
              <a:t>lactate and ethanol fermentation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3250" name="Picture 2" descr="http://images.allmoviephoto.com/2009_Zombieland/2009_zombieland_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4583429" cy="30505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3252" name="Picture 4" descr="http://kathdedon.files.wordpress.com/2010/04/cooling-on-the-r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19600"/>
            <a:ext cx="2768067" cy="2238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3254" name="Picture 6" descr="http://varsitytents.com/uploads/beer-m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657600"/>
            <a:ext cx="1630866" cy="18835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73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805"/>
            <a:ext cx="749808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Lactate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412480" cy="2590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 muscle that is functioning anaerobically, </a:t>
            </a:r>
            <a:r>
              <a:rPr lang="en-US" dirty="0" smtClean="0">
                <a:solidFill>
                  <a:srgbClr val="0000FF"/>
                </a:solidFill>
              </a:rPr>
              <a:t>pyruvate is converted to lactate </a:t>
            </a:r>
            <a:r>
              <a:rPr lang="en-US" dirty="0" smtClean="0">
                <a:solidFill>
                  <a:srgbClr val="000000"/>
                </a:solidFill>
              </a:rPr>
              <a:t>and the reduced NADH is re-oxidized so that glycolysis can continue. </a:t>
            </a:r>
            <a:endParaRPr lang="en-US" dirty="0"/>
          </a:p>
        </p:txBody>
      </p:sp>
      <p:pic>
        <p:nvPicPr>
          <p:cNvPr id="4" name="Picture 4" descr="lactate ferm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6858000" cy="36629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39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9808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Ethanol Fermentation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158432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 yeast growing anaerobically, </a:t>
            </a:r>
            <a:r>
              <a:rPr lang="en-US" dirty="0">
                <a:solidFill>
                  <a:srgbClr val="0000FF"/>
                </a:solidFill>
              </a:rPr>
              <a:t>pyruvate is converted to carbon dioxide and </a:t>
            </a:r>
            <a:r>
              <a:rPr lang="en-US" dirty="0" smtClean="0">
                <a:solidFill>
                  <a:srgbClr val="0000FF"/>
                </a:solidFill>
              </a:rPr>
              <a:t>ethanol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5" descr="ethanol ferm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7905896" cy="4189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7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2743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Ethanol fermentation by “brewer’s yeast” is used in industry to produce baked goods and alcoholic beverages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Other organisms can yield other substances besides lactate and ethanol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7572030" cy="35242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22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33400"/>
            <a:ext cx="5334000" cy="3581400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Fermentation is used on an industrial scale to produce ethanol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Ethanol is used as an additive to gasoline to reduce some environmental contaminants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4" name="AutoShape 2" descr="data:image/jpg;base64,/9j/4AAQSkZJRgABAQAAAQABAAD/2wCEAAkGBhEPEBEPDxIWDxAQEBUSDxAQGBMUEBQPFRAVFBQQFBUXHCYeFxolGRQVHy8gIycpLC8tFR4xNTAqNSYrLCkBCQoKDgwOFw8PGiocFBw1KSkpLCkpKSksKiksKSkpKTE1LCkpKSkpNTUpKTUpKSo1LCksNTYpLikpLDUpNSk1Kf/AABEIAK4BIgMBIgACEQEDEQH/xAAcAAEAAwEAAwEAAAAAAAAAAAAABQYHBAECAwj/xABKEAABAwIBCAUJBAcGBgMAAAABAAIDBBEFBhITFSExUZEUIkFSkgcXU2GTodHS4TJxgbMWQlRiZLLBI4KjsbTiJCUzcnN0osLw/8QAGQEBAQEBAQEAAAAAAAAAAAAAAAECBgQF/8QAIxEBAAICAQQCAwEAAAAAAAAAAAERAlEhAxIxQQQTBSJxMv/aAAwDAQACEQMRAD8A3FERAREQEREBERAREQEREBERAREQEREBERAREQEREBERAREQEREBERAREQEREBERAREQEREBERAREQEREBERAREQEREBERAREQEREBERAREQEREBERAREQEREBERAREQEREBERAREQEREBERAREQEREBERAREQEREBERAREQEREBERAREQEREBERAREQEREHFWVZYQAL7L7V8NZu7o96i/KPUyQ4bUzQvdFKwMzHs2OF5mA2P3Ej8Vh/6ZYl+2z+Jbiq8MzEv0JrN3dHMprN3dHMrEMPqseqWaWnkq5YySA9hu243hdHR8pP4zmr+ukqdtn1k7ujmV51k7uj3rF+j5SfxnNfCtmyggjdLM+rjjZYve42aASBt/EhLx0VO236zd3R701m7uj3rFxBlJxrOYUbiWPYzTPEdRUVMLy0ODXusc0kgHmDyS40VO29azd3R701m7ujmV+ev0zxP9tn8akMMxPHKoONNNVTBhAeWOvYkXAKXGip23XWbu6F41m7uj3rGNBlJ/G8/qnR8pP4zmPilxoqdto1m7ujmV41m7ujmVjGgyk/jeY+K44MRx2R8kbJqlz4XZsrA8ZzHcHAn1FZyyxxi54grJumsnd0e9NZO7o5lYlnZQ9+r8TfioiTLDFGktdWThzSQ4F20EGxB/EKYdXp5/5mJ/krOOUeX6D1k7ujmUGJO7o5lYfh9Vj9QwSwPq5YySA9h6pINja/r2L7TDKJjXPe6sYxoLnOc4BoaBckm+wWW7x0lTttesnd0cymsnd0cysNoq3Hp2CWGWqkjdfNe1wsSDY9vEL72yi71X4h8UuNFTttesnd0cymsnd0e9YpbKLvVfiHxXwrKzHoGGSaWqjYCAXOcLXcQ0D8SQEuNFTtuWsnd0cymsn90cysUzco+9V+IfFQz8scTaSDWTggkEF24g2ITjRU7foTWT+6OZTWL+6Pevzz+muJfts/iUvDLlDI1r2Pq3Me0OY4OFi0i4cNu4hONFTtt+snd0e9NZO7o96wZmNY06c0onqTOL3izhnizc4+7au22Ufeq/E34pwVO22axd3R701i7uj3rE7ZR96r8Q+KWyj71Z4h8U4KnbbNYu7o5lNYv7o5lYNiGNY1TuYyeepidJ/02ucLu2gbLeshd2blHuzqzxD4pxoqdtr1i7uj3prF3dHMr88uyzxMEg1k4INiM7tG8Lx+muJfts/jTjRU7fobWL+6OZXXS1GkYHbr9nDbb+ixLydZTVs+J00U9TLLE4vz2PddptDIRcfeAfwWsYBMS6Rp3NleB9wkcszXpYToXlEWWlW8pQvhlQ3jov8AURrD+iepbF5T8QaylkjLgHOYxwab7Q2oZc33LIRiDO83mt4pLYfJWAzDmg+ml/nVgxrKCGjjEsxIaXhgzAXHOIJ3D1NKomRWPRRUTA6QC75CALnZn2vsHqUliOLUdSwRzuEjA4OAIlHWAIB6oHYSnalu/wA59Bxk9m5QmWeXNJV0M9PCXmSQNzQ5jmjZI1x2ndsBXz6HhXcb/j/FQOVzKKOKN1KGtJkzXm8m4sJA654g7k7YLbHDIA1o/dH+SyHysw59e0j9mj/nkV0/SeEbDLtGw7H7xs4KgZd4tG+qa9rwQYGAE3G57wd6VQqvQvUtS8jkYZFVX2XlZ+WVmvT2d4c1d/J/jcUUUxdIG50rbWub2Zt3A8QrPI07EsWjponzyEhkYBdmjONi4N2Ab9pCr/nOoO9J7J6558oKaRpZI8PY77TXMcWmxvtBbt2gLj0uG+jh9l/tU7S0p5zqDvSezeswqMXLMRnrILlkkz3ZpuM+Jzr5pHZ/Qq8vfhxBAjiuQQP7Ltts25vFZi2uZYXcN3ELOfTxzxnHKLiVjKY5hrVFUtmjbLHta4XHEcQeBCpeXmTVn9LjbseQJgOx+5r/AFXtY+sDiu7yeTPJkdnDo24k3N5tn2Ldtt/3t9SuFfLT6KTTOGizHaS9wMwDb+PD12XBx08vxnzq6c92OvcxPr+6fTnL7ulzCVyZqoHUkBphmxCMNYztbmixYf3gd/PtWeeU3Ks1LjRU5/sGH+3eN0kgP2Bxa08yOA2xmCYtM2mqW08lmPNowb6Qu3P0dtgdmEX9drbVXRXM7w5hd9ER5fLaZkHFm0EQ/ek/OeuPKrKqaknEUTGPaYw8l+fe5c4W2Ed1SmQr2uoIjcG7pPzXL3xrJenqpBJJI5jgwNs0sAsC436zTxU4tVQ84dV6GLlJ8y48VytqKuMwSRxta57CS3Pv1Xhw3uI7FbP0BpPTyc4/lUDlVgkFFoDHI5+keWnPLdls21rAcTyV4OWh26397+qwysoSZJDbfI/+crerNzt/639ViVVWMEkgLgCJHA7f3ypiSjNX+pbVgcdqWmHCni/Kasj6ezvBbJgmaaWnN99PF+U1XIhR8Pp/+eyv9cv+nsrhjdY6CnlmYA50bM5odfNJuBttt7VWqCVuu5GXF7y7O3/oK44jDC+J7Z3AREf2hJLQG3G93ZuUlWenyh1foYeUnzJ5w6v0MPKT5lYNU4P6aP2/+5NUYP6aP2/+5OE5UfF8Wlr5oHysYwxuDRmZ1iDICb3J4LXSOt/e/qssxV9PHW6OB7TGJI8wh2eDcMJ63btutbIbnb/1v6pIwKow8l7zbe9x/wDkV89WngpSasYHuBcLhxG/1lenTmd4c1rhOUp5OKMtxOmcewyfkSLV8nD15v8AzSfmOWWZI4nG2rjeXgBokJO+w0T9uxadkm/Oz3DaHPcQfUXk3UkWZERYaZh5ZB1Cf4cf6hqxW62/yxR3gkcBe0Dd3/sNWGWd3TyKs+CGm5GYcZKKJ370g5SuXjLOmfT0ue0lhMrG3abGxDrj3Kr4Jl7V0cIp4o4yxrnOBex5ddxudocO1emPZcVddFoZo2BgeH3jY9rs4AgbS47Nq13cJ28o7W8/pn+Ir5zV8rwBJI54BvZxJF911x9bunkV4s7unkVnlrhtjsGJJNt5P+aicXyFFS9rzI+PNZm2aGkfaJvtP73uVdHlWr/Rw+zk+dPOvX+ih9nJ8633WxSU817fTyeFnxX2yTwTN6XCCXCGqLM4ixNo27SB9yhPOtX+ih9m/wCdcWHZf1lO+d7I4yambTSZzHkB9rWb1tgUtaaBW5OGWN8dyzPFs5v2htBuOShvNr/ES8m/FQ3nXr/Rw+zk+dePOtX+jh9m/wCdJmJSIlNebX+Jm5N+KqtBkxJPXPooibRyPbJKR9iJj7GQjdfsA7SQFIedev8ARw+zk+dcOGZfVdMZnRRRB1RK6WVxjeXFxJIbfO2NFzYesrz/ACZ6n1z9MXn6tvCIv9vDYKHDGQRshiGbHGLNHbxJJ7STck9pJVA8peUfW6DGdjSHVBHHe2L8N5HGw7FGedjEPRxffo3/ADKnSySPc5785znOLnOINy4m5J/Fc5+O/EdbDrz1/lVM+Y5vnb29X5ETh24+GyYZg8ZhiMHWh0Y0Z4t35x9ZJJPrJVSy6yWdB/xUY/s3G0wH6rzuf9zjv9f3qHwDLqsootBE1r484uaJWOcW33hpBGy+23Eld9R5UK2Rjo5IYHse0te10T7FpFiD111czbwRHLQ/Jq7/AJbB/wB0v571S/K261bF/wCs38yRQ+C+UOto4G08LI9GwuLc9j3O6zy43OcO1xUZlFlFUYhI2WdgDmszBo2uaM0OLtoJO3asNOPSry2exBG8G4+8bVy2dwPIpZ3A8iiv0nh2IsqIo54zdkrQ9p9Z3j7wbg/csoyyyIqYqiWWCJ08Ery9piBe5hcc4sc0bdhJsbWsq5k/lbWUGyBxzCbuie0ujJ423g+sEK2QeWScDr0bHHix0jfcWn/NEQOD5GVtU8MEL4mE9eaZrmMa3tPWALjbsFytvijbExrBsZGwNBOyzGNtcn7gsxk8s036tE0Hi58h/wAmBVrH8vq6taY3nRRO+1FC1zWuHBxN3OHqvb1ILHkpigqcekmYbskNQWHiwRkNP4gA/itByopHzUVTFE3PkkiLWNuBd1xsuSAsHwLGp6KdtRC0F7WuaNI1xbZzc07BbsKs3nbxH0cPsn/Og+Hm+xL9m/xIPnTzfYl+zf4kHzr7+dvEfRw+zk+dPO3iPo4fZP8AnQR1RgNTRTU3SY9FpJmhnWY6+a9t/sOPELeSet/e/qvz/j2WVXXOhdMxgNO8vj0bHNFyWnrXJv8AYCmT5XMR9HD7KT50HpVZBYk6R7hTkhz3EHPh3FxI/X4L5+b/ABL9mPtIfnX287eI9yH2T/nQeVzEfRw+zf8AOqI3JV96oN7dHKD94jctyyI/6f8A+4lYVkMxzq9lwRnMm7CBcxPPat3yMFmuHBx/mKvpmfK0IiLKq9lDDeRp4M/+xUZoTxPMqxYjDnOB/d/quToi3Es0idCeJ5lNCeJ5lS/RF46IlpSJ0J4nmU0J4nmVLdFXnoiWUiNCeJ5ledAeJ5lS3RE6KllInQnieZTQnieZUqaYIKUJYitCeJ5lNCeJ5lS3RU6KEsROhPE8ymhPE8ypbooToytiJ0J4nmU0J4nmVLdGXnoqliJ0J4nmU0J4nmVLdFToqWUomI5VvjrTQQ0slTMIhJ1JGMu0tzj9vgPWuyPF5mRzTVdLLSRwRGQudJHKXBtyWtaw77DtsFDZU5FVM2KuqxR9MpjCxmYKhtO4vEdr52cHCx5qQwzJ2pZBWRUtFqyaWEaKZ9WKkOla6wZY30fVc/rbrkKW1Tj/AE7LYqeplppGU1XJo4ZGyskkvcjrRCx7DsBP9F14hlS+OrkooaaSpkhjbJI5sscbWh1tl5Ld5vb2qvsyGrNDRx01CaOvglzpq90sJjO+7xZ7i692m2bszSNt1Z8VwI9KmfJg8VaySOwqI3xGV7rAASRzFoj2C123IsLXVKSWGSSyx58sT6ZxJGjc9shzdln5zDm2O3konH8qDSVNPSMgkqJalt4wx7Wbc4tzetsvsvvXd5Oslqiho9FVHrulc9sQdntiYWtAjDt17guIGzb96icv8jqmqrqSeKm6VBDGWzR6ZkBcdI52YHEhw2EG4SynfBiVY7Oz8PmjzY3ObnTwHPeB1YxY7CeJ2C21RQy1mNSaIUEvSWszzHp4PsZodnZ183cR2qTyTwF8FRfVho2ujc18xrOkWGxwboyTvIG0bkhyWqRjz60xjopptGJM5l8/QsbbMvnbwexSynpS5TZ9cMPdC+OU04mcS9rg0mNrzGQ3eRe1wbbF9G5Rg4icNzHh7YtLpc7q2zA62bv7Vx4l5P31WNOqKiHPoXU7W52kzTpWxADYxwf9q/qXph2QstFi76mmp/8Ag20rhGNICXTGEdTruLhd4IudgVKh6Y3l9FSVLqZ0cj2xmMTzNd1IjJ2OHbYbd/Edi7srcqmYa2F0jHytme5t2OAzQ0NJdt+1sd7lAUnk2xOWlrNPJDHLWSGWWF7BJI58bi+PNma/NZdxI7bX2+roxDJLEqmkwqOWAaajnInvJCQYGmLRyXzrOOY2xG/qnjtllJTEsr4oTRaMOnZXvzYpGOs1oz2NziDt3v2jYQWkL1q8q3GqfRUcD6yaEXnOkbFFHtAzS917m5A3b9m2xUbjXkyqI6+mkoRn0LattQYS5reju0sZlzA4i7S1gIA29W3YF3R5PV2G4jV1VPT9Ppa0lzmRyRxzxuLy8bJCAbFzh6wRuIS5KfbBsq9PUSUU8T6SqjaXaJ7w9r2AZ12PbsOwg8CNx2G3RkllCMShdOxjog2Qx5rnZxJDGuvcW73uXPg+S9XUYm/FKuIUgbCYqemz2ySm8ZZnSOZ1Rsc78XDsFzG5FYVi2GU74NXNnz5TJndJgZa8bGZttvc3+tWyl00BO+5H3ldeSQtn/wDe7+crrFNu2be0evgubJgdaX/yv/MckosaIiw04MSheRnRus4DcQHA/gVWX19cDazPB9VdV6aIcFYlFL1jX8GeD6prGv4M8H1V00Q4JohwVspS9Y13Bng+q86xruDPAfirnohwTRDgllKZrGu4M8H1XjWNfwZ4PqrpohwTRDgllKXrGu4M8H1XnWNdwZ4PqrnohwTRDgllKZrGu4M8B+KaxruDPAfirnohwTRDgllKZrGv4M8B+Kayr+DPB9Vc9EOC86IcEspS9ZV3Bng+qaxr+DPB9Vc9EOCaIcEspTNZV3Bng+qayruDPB9VdNGOCaIcEsUvWNfwZ4D8U1lX8GeD6q56IcE0Q4JZSmaxruDPB9U1jXcGeD6q56IcE0Q4JZSmaxr+DPAfimsa/gzwH4q56IcE0Q4JZSmayr+DPB9U1lXcGeD6q56IcE0Q4JZSmayr+DPAfimsa/gzwH4q56IcE0Q4JZSmaxr+DPB9U1jX8GeD6q56IcE0Q4JZSmayruDPB9U1jXcGeD6q56IcE0Q4JZSmaxruDPB9U1lX8GeD6q56IcE0Q4JZSmaxr+DPB9VMZM0j2NJf9pxJJPaSbk81N6IcF7BtlJkeURFFEREBERAREQEREBERAREQEREBERAREQEREBERAREQEREBERAREQEREBERAREQEREBERAREQEREBERAREQEREBERAREQEREBERAREQEREBERARE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g;base64,/9j/4AAQSkZJRgABAQAAAQABAAD/2wCEAAkGBhEPEBEPDxIWDxAQEBUSDxAQGBMUEBQPFRAVFBQQFBUXHCYeFxolGRQVHy8gIycpLC8tFR4xNTAqNSYrLCkBCQoKDgwOFw8PGiocFBw1KSkpLCkpKSksKiksKSkpKTE1LCkpKSkpNTUpKTUpKSo1LCksNTYpLikpLDUpNSk1Kf/AABEIAK4BIgMBIgACEQEDEQH/xAAcAAEAAwEAAwEAAAAAAAAAAAAABQYHBAECAwj/xABKEAABAwIBCAUJBAcGBgMAAAABAAIDBBEFBhITFSExUZEUIkFSkgcXU2GTodHS4TJxgbMWQlRiZLLBI4KjsbTiJCUzcnN0osLw/8QAGQEBAQEBAQEAAAAAAAAAAAAAAAECBgQF/8QAIxEBAAICAQQCAwEAAAAAAAAAAAERAlEhAxIxQQQTBSJxMv/aAAwDAQACEQMRAD8A3FERAREQEREBERAREQEREBERAREQEREBERAREQEREBERAREQEREBERAREQEREBERAREQEREBERAREQEREBERAREQEREBERAREQEREBERAREQEREBERAREQEREBERAREQEREBERAREQEREBERAREQEREBERAREQEREBERAREQEREBERAREQEREBERAREQEREHFWVZYQAL7L7V8NZu7o96i/KPUyQ4bUzQvdFKwMzHs2OF5mA2P3Ej8Vh/6ZYl+2z+Jbiq8MzEv0JrN3dHMprN3dHMrEMPqseqWaWnkq5YySA9hu243hdHR8pP4zmr+ukqdtn1k7ujmV51k7uj3rF+j5SfxnNfCtmyggjdLM+rjjZYve42aASBt/EhLx0VO236zd3R701m7uj3rFxBlJxrOYUbiWPYzTPEdRUVMLy0ODXusc0kgHmDyS40VO29azd3R701m7ujmV+ev0zxP9tn8akMMxPHKoONNNVTBhAeWOvYkXAKXGip23XWbu6F41m7uj3rGNBlJ/G8/qnR8pP4zmPilxoqdto1m7ujmV41m7ujmVjGgyk/jeY+K44MRx2R8kbJqlz4XZsrA8ZzHcHAn1FZyyxxi54grJumsnd0e9NZO7o5lYlnZQ9+r8TfioiTLDFGktdWThzSQ4F20EGxB/EKYdXp5/5mJ/krOOUeX6D1k7ujmUGJO7o5lYfh9Vj9QwSwPq5YySA9h6pINja/r2L7TDKJjXPe6sYxoLnOc4BoaBckm+wWW7x0lTttesnd0cymsnd0cysNoq3Hp2CWGWqkjdfNe1wsSDY9vEL72yi71X4h8UuNFTttesnd0cymsnd0e9YpbKLvVfiHxXwrKzHoGGSaWqjYCAXOcLXcQ0D8SQEuNFTtuWsnd0cymsn90cysUzco+9V+IfFQz8scTaSDWTggkEF24g2ITjRU7foTWT+6OZTWL+6Pevzz+muJfts/iUvDLlDI1r2Pq3Me0OY4OFi0i4cNu4hONFTtt+snd0e9NZO7o96wZmNY06c0onqTOL3izhnizc4+7au22Ufeq/E34pwVO22axd3R701i7uj3rE7ZR96r8Q+KWyj71Z4h8U4KnbbNYu7o5lNYv7o5lYNiGNY1TuYyeepidJ/02ucLu2gbLeshd2blHuzqzxD4pxoqdtr1i7uj3prF3dHMr88uyzxMEg1k4INiM7tG8Lx+muJfts/jTjRU7fobWL+6OZXXS1GkYHbr9nDbb+ixLydZTVs+J00U9TLLE4vz2PddptDIRcfeAfwWsYBMS6Rp3NleB9wkcszXpYToXlEWWlW8pQvhlQ3jov8AURrD+iepbF5T8QaylkjLgHOYxwab7Q2oZc33LIRiDO83mt4pLYfJWAzDmg+ml/nVgxrKCGjjEsxIaXhgzAXHOIJ3D1NKomRWPRRUTA6QC75CALnZn2vsHqUliOLUdSwRzuEjA4OAIlHWAIB6oHYSnalu/wA59Bxk9m5QmWeXNJV0M9PCXmSQNzQ5jmjZI1x2ndsBXz6HhXcb/j/FQOVzKKOKN1KGtJkzXm8m4sJA654g7k7YLbHDIA1o/dH+SyHysw59e0j9mj/nkV0/SeEbDLtGw7H7xs4KgZd4tG+qa9rwQYGAE3G57wd6VQqvQvUtS8jkYZFVX2XlZ+WVmvT2d4c1d/J/jcUUUxdIG50rbWub2Zt3A8QrPI07EsWjponzyEhkYBdmjONi4N2Ab9pCr/nOoO9J7J6558oKaRpZI8PY77TXMcWmxvtBbt2gLj0uG+jh9l/tU7S0p5zqDvSezeswqMXLMRnrILlkkz3ZpuM+Jzr5pHZ/Qq8vfhxBAjiuQQP7Ltts25vFZi2uZYXcN3ELOfTxzxnHKLiVjKY5hrVFUtmjbLHta4XHEcQeBCpeXmTVn9LjbseQJgOx+5r/AFXtY+sDiu7yeTPJkdnDo24k3N5tn2Ldtt/3t9SuFfLT6KTTOGizHaS9wMwDb+PD12XBx08vxnzq6c92OvcxPr+6fTnL7ulzCVyZqoHUkBphmxCMNYztbmixYf3gd/PtWeeU3Ks1LjRU5/sGH+3eN0kgP2Bxa08yOA2xmCYtM2mqW08lmPNowb6Qu3P0dtgdmEX9drbVXRXM7w5hd9ER5fLaZkHFm0EQ/ek/OeuPKrKqaknEUTGPaYw8l+fe5c4W2Ed1SmQr2uoIjcG7pPzXL3xrJenqpBJJI5jgwNs0sAsC436zTxU4tVQ84dV6GLlJ8y48VytqKuMwSRxta57CS3Pv1Xhw3uI7FbP0BpPTyc4/lUDlVgkFFoDHI5+keWnPLdls21rAcTyV4OWh26397+qwysoSZJDbfI/+crerNzt/639ViVVWMEkgLgCJHA7f3ypiSjNX+pbVgcdqWmHCni/Kasj6ezvBbJgmaaWnN99PF+U1XIhR8Pp/+eyv9cv+nsrhjdY6CnlmYA50bM5odfNJuBttt7VWqCVuu5GXF7y7O3/oK44jDC+J7Z3AREf2hJLQG3G93ZuUlWenyh1foYeUnzJ5w6v0MPKT5lYNU4P6aP2/+5NUYP6aP2/+5OE5UfF8Wlr5oHysYwxuDRmZ1iDICb3J4LXSOt/e/qssxV9PHW6OB7TGJI8wh2eDcMJ63btutbIbnb/1v6pIwKow8l7zbe9x/wDkV89WngpSasYHuBcLhxG/1lenTmd4c1rhOUp5OKMtxOmcewyfkSLV8nD15v8AzSfmOWWZI4nG2rjeXgBokJO+w0T9uxadkm/Oz3DaHPcQfUXk3UkWZERYaZh5ZB1Cf4cf6hqxW62/yxR3gkcBe0Dd3/sNWGWd3TyKs+CGm5GYcZKKJ370g5SuXjLOmfT0ue0lhMrG3abGxDrj3Kr4Jl7V0cIp4o4yxrnOBex5ddxudocO1emPZcVddFoZo2BgeH3jY9rs4AgbS47Nq13cJ28o7W8/pn+Ir5zV8rwBJI54BvZxJF911x9bunkV4s7unkVnlrhtjsGJJNt5P+aicXyFFS9rzI+PNZm2aGkfaJvtP73uVdHlWr/Rw+zk+dPOvX+ih9nJ8633WxSU817fTyeFnxX2yTwTN6XCCXCGqLM4ixNo27SB9yhPOtX+ih9m/wCdcWHZf1lO+d7I4yambTSZzHkB9rWb1tgUtaaBW5OGWN8dyzPFs5v2htBuOShvNr/ES8m/FQ3nXr/Rw+zk+dePOtX+jh9m/wCdJmJSIlNebX+Jm5N+KqtBkxJPXPooibRyPbJKR9iJj7GQjdfsA7SQFIedev8ARw+zk+dcOGZfVdMZnRRRB1RK6WVxjeXFxJIbfO2NFzYesrz/ACZ6n1z9MXn6tvCIv9vDYKHDGQRshiGbHGLNHbxJJ7STck9pJVA8peUfW6DGdjSHVBHHe2L8N5HGw7FGedjEPRxffo3/ADKnSySPc5785znOLnOINy4m5J/Fc5+O/EdbDrz1/lVM+Y5vnb29X5ETh24+GyYZg8ZhiMHWh0Y0Z4t35x9ZJJPrJVSy6yWdB/xUY/s3G0wH6rzuf9zjv9f3qHwDLqsootBE1r484uaJWOcW33hpBGy+23Eld9R5UK2Rjo5IYHse0te10T7FpFiD111czbwRHLQ/Jq7/AJbB/wB0v571S/K261bF/wCs38yRQ+C+UOto4G08LI9GwuLc9j3O6zy43OcO1xUZlFlFUYhI2WdgDmszBo2uaM0OLtoJO3asNOPSry2exBG8G4+8bVy2dwPIpZ3A8iiv0nh2IsqIo54zdkrQ9p9Z3j7wbg/csoyyyIqYqiWWCJ08Ery9piBe5hcc4sc0bdhJsbWsq5k/lbWUGyBxzCbuie0ujJ423g+sEK2QeWScDr0bHHix0jfcWn/NEQOD5GVtU8MEL4mE9eaZrmMa3tPWALjbsFytvijbExrBsZGwNBOyzGNtcn7gsxk8s036tE0Hi58h/wAmBVrH8vq6taY3nRRO+1FC1zWuHBxN3OHqvb1ILHkpigqcekmYbskNQWHiwRkNP4gA/itByopHzUVTFE3PkkiLWNuBd1xsuSAsHwLGp6KdtRC0F7WuaNI1xbZzc07BbsKs3nbxH0cPsn/Og+Hm+xL9m/xIPnTzfYl+zf4kHzr7+dvEfRw+zk+dPO3iPo4fZP8AnQR1RgNTRTU3SY9FpJmhnWY6+a9t/sOPELeSet/e/qvz/j2WVXXOhdMxgNO8vj0bHNFyWnrXJv8AYCmT5XMR9HD7KT50HpVZBYk6R7hTkhz3EHPh3FxI/X4L5+b/ABL9mPtIfnX287eI9yH2T/nQeVzEfRw+zf8AOqI3JV96oN7dHKD94jctyyI/6f8A+4lYVkMxzq9lwRnMm7CBcxPPat3yMFmuHBx/mKvpmfK0IiLKq9lDDeRp4M/+xUZoTxPMqxYjDnOB/d/quToi3Es0idCeJ5lNCeJ5lS/RF46IlpSJ0J4nmU0J4nmVLdFXnoiWUiNCeJ5ledAeJ5lS3RE6KllInQnieZTQnieZUqaYIKUJYitCeJ5lNCeJ5lS3RU6KEsROhPE8ymhPE8ypbooToytiJ0J4nmU0J4nmVLdGXnoqliJ0J4nmU0J4nmVLdFToqWUomI5VvjrTQQ0slTMIhJ1JGMu0tzj9vgPWuyPF5mRzTVdLLSRwRGQudJHKXBtyWtaw77DtsFDZU5FVM2KuqxR9MpjCxmYKhtO4vEdr52cHCx5qQwzJ2pZBWRUtFqyaWEaKZ9WKkOla6wZY30fVc/rbrkKW1Tj/AE7LYqeplppGU1XJo4ZGyskkvcjrRCx7DsBP9F14hlS+OrkooaaSpkhjbJI5sscbWh1tl5Ld5vb2qvsyGrNDRx01CaOvglzpq90sJjO+7xZ7i692m2bszSNt1Z8VwI9KmfJg8VaySOwqI3xGV7rAASRzFoj2C123IsLXVKSWGSSyx58sT6ZxJGjc9shzdln5zDm2O3konH8qDSVNPSMgkqJalt4wx7Wbc4tzetsvsvvXd5Oslqiho9FVHrulc9sQdntiYWtAjDt17guIGzb96icv8jqmqrqSeKm6VBDGWzR6ZkBcdI52YHEhw2EG4SynfBiVY7Oz8PmjzY3ObnTwHPeB1YxY7CeJ2C21RQy1mNSaIUEvSWszzHp4PsZodnZ183cR2qTyTwF8FRfVho2ujc18xrOkWGxwboyTvIG0bkhyWqRjz60xjopptGJM5l8/QsbbMvnbwexSynpS5TZ9cMPdC+OU04mcS9rg0mNrzGQ3eRe1wbbF9G5Rg4icNzHh7YtLpc7q2zA62bv7Vx4l5P31WNOqKiHPoXU7W52kzTpWxADYxwf9q/qXph2QstFi76mmp/8Ag20rhGNICXTGEdTruLhd4IudgVKh6Y3l9FSVLqZ0cj2xmMTzNd1IjJ2OHbYbd/Edi7srcqmYa2F0jHytme5t2OAzQ0NJdt+1sd7lAUnk2xOWlrNPJDHLWSGWWF7BJI58bi+PNma/NZdxI7bX2+roxDJLEqmkwqOWAaajnInvJCQYGmLRyXzrOOY2xG/qnjtllJTEsr4oTRaMOnZXvzYpGOs1oz2NziDt3v2jYQWkL1q8q3GqfRUcD6yaEXnOkbFFHtAzS917m5A3b9m2xUbjXkyqI6+mkoRn0LattQYS5reju0sZlzA4i7S1gIA29W3YF3R5PV2G4jV1VPT9Ppa0lzmRyRxzxuLy8bJCAbFzh6wRuIS5KfbBsq9PUSUU8T6SqjaXaJ7w9r2AZ12PbsOwg8CNx2G3RkllCMShdOxjog2Qx5rnZxJDGuvcW73uXPg+S9XUYm/FKuIUgbCYqemz2ySm8ZZnSOZ1Rsc78XDsFzG5FYVi2GU74NXNnz5TJndJgZa8bGZttvc3+tWyl00BO+5H3ldeSQtn/wDe7+crrFNu2be0evgubJgdaX/yv/MckosaIiw04MSheRnRus4DcQHA/gVWX19cDazPB9VdV6aIcFYlFL1jX8GeD6prGv4M8H1V00Q4JohwVspS9Y13Bng+q86xruDPAfirnohwTRDgllKZrGu4M8H1XjWNfwZ4PqrpohwTRDgllKXrGu4M8H1XnWNdwZ4PqrnohwTRDgllKZrGu4M8B+KaxruDPAfirnohwTRDgllKZrGv4M8B+Kayr+DPB9Vc9EOC86IcEspS9ZV3Bng+qaxr+DPB9Vc9EOCaIcEspTNZV3Bng+qayruDPB9VdNGOCaIcEsUvWNfwZ4D8U1lX8GeD6q56IcE0Q4JZSmaxruDPB9U1jXcGeD6q56IcE0Q4JZSmaxr+DPAfimsa/gzwH4q56IcE0Q4JZSmayr+DPB9U1lXcGeD6q56IcE0Q4JZSmayr+DPAfimsa/gzwH4q56IcE0Q4JZSmaxr+DPB9U1jX8GeD6q56IcE0Q4JZSmayruDPB9U1jXcGeD6q56IcE0Q4JZSmaxruDPB9U1lX8GeD6q56IcE0Q4JZSmaxr+DPB9VMZM0j2NJf9pxJJPaSbk81N6IcF7BtlJkeURFFEREBERAREQEREBERAREQEREBERAREQEREBERAREQEREBERAREQEREBERAREQEREBERAREQEREBERAREQEREBERAREQEREBERAREQEREBERARE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images.thetruthaboutcars.com/2011/04/flex_fuel_logo.jpg"/>
          <p:cNvPicPr>
            <a:picLocks noChangeAspect="1" noChangeArrowheads="1"/>
          </p:cNvPicPr>
          <p:nvPr/>
        </p:nvPicPr>
        <p:blipFill>
          <a:blip r:embed="rId2" cstate="print"/>
          <a:srcRect t="24000" b="25333"/>
          <a:stretch>
            <a:fillRect/>
          </a:stretch>
        </p:blipFill>
        <p:spPr bwMode="auto">
          <a:xfrm>
            <a:off x="457200" y="4724400"/>
            <a:ext cx="6019800" cy="1830020"/>
          </a:xfrm>
          <a:prstGeom prst="rect">
            <a:avLst/>
          </a:prstGeom>
          <a:noFill/>
        </p:spPr>
      </p:pic>
      <p:pic>
        <p:nvPicPr>
          <p:cNvPr id="8200" name="Picture 8" descr="http://jordaneske.ws/wp-content/plugins/rss-poster/cache/ed6dc_corn-ethanol-pump_100172125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"/>
            <a:ext cx="344129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42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304800"/>
            <a:ext cx="3307080" cy="6019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Name the four stages of aerobic respiration and identify where they occur within the cell:</a:t>
            </a:r>
          </a:p>
          <a:p>
            <a:r>
              <a:rPr lang="en-US" sz="2000" b="1" dirty="0" smtClean="0"/>
              <a:t>Stage 1: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Stage 2: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Stage 3: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Stage 4:</a:t>
            </a:r>
          </a:p>
          <a:p>
            <a:endParaRPr lang="en-US" sz="2000" b="1" dirty="0" smtClean="0"/>
          </a:p>
          <a:p>
            <a:r>
              <a:rPr lang="en-US" sz="2000" dirty="0" smtClean="0"/>
              <a:t>Fill in the missing labels in this overview diagram of aerobic respiration.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5463847" cy="50693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98080" cy="762000"/>
          </a:xfrm>
        </p:spPr>
        <p:txBody>
          <a:bodyPr/>
          <a:lstStyle/>
          <a:p>
            <a:r>
              <a:rPr lang="en-US" dirty="0" smtClean="0"/>
              <a:t>What is 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Adenosine </a:t>
            </a:r>
            <a:r>
              <a:rPr lang="en-US" dirty="0" err="1" smtClean="0">
                <a:sym typeface="Wingdings" pitchFamily="2" charset="2"/>
              </a:rPr>
              <a:t>Triphosphate</a:t>
            </a:r>
            <a:r>
              <a:rPr lang="en-US" dirty="0" smtClean="0">
                <a:sym typeface="Wingdings" pitchFamily="2" charset="2"/>
              </a:rPr>
              <a:t> (ATP) is molecule consisting of:</a:t>
            </a:r>
          </a:p>
          <a:p>
            <a:pPr lvl="1"/>
            <a:r>
              <a:rPr lang="en-US" sz="3200" dirty="0" smtClean="0">
                <a:sym typeface="Wingdings" pitchFamily="2" charset="2"/>
              </a:rPr>
              <a:t>1 adenosine group</a:t>
            </a:r>
          </a:p>
          <a:p>
            <a:pPr lvl="1"/>
            <a:r>
              <a:rPr lang="en-US" sz="3200" dirty="0" smtClean="0">
                <a:sym typeface="Wingdings" pitchFamily="2" charset="2"/>
              </a:rPr>
              <a:t>3 phosphates</a:t>
            </a:r>
          </a:p>
          <a:p>
            <a:r>
              <a:rPr lang="en-US" dirty="0" smtClean="0">
                <a:sym typeface="Wingdings" pitchFamily="2" charset="2"/>
              </a:rPr>
              <a:t>Cell functions are powered by ATP: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active transport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cell division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protein synthesis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cell mobility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muscle cell contractions</a:t>
            </a:r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 l="6785" t="8205" r="3317" b="5641"/>
          <a:stretch>
            <a:fillRect/>
          </a:stretch>
        </p:blipFill>
        <p:spPr bwMode="auto">
          <a:xfrm>
            <a:off x="5181600" y="3733800"/>
            <a:ext cx="351272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503238"/>
          </a:xfrm>
        </p:spPr>
        <p:txBody>
          <a:bodyPr>
            <a:noAutofit/>
          </a:bodyPr>
          <a:lstStyle/>
          <a:p>
            <a:r>
              <a:rPr lang="en-US" sz="2400" dirty="0" smtClean="0"/>
              <a:t>Summary Aerobic Respiration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371600" y="533400"/>
            <a:ext cx="7010400" cy="60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0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2209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* ATP functions like a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battery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Cambria"/>
                <a:ea typeface="ＭＳ 明朝"/>
                <a:cs typeface="Times New Roman"/>
              </a:rPr>
              <a:t>* ATP must be constantly synthesized from ADP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5298" name="Picture 2" descr="F5_3.jpg"/>
          <p:cNvPicPr>
            <a:picLocks noChangeAspect="1" noChangeArrowheads="1"/>
          </p:cNvPicPr>
          <p:nvPr/>
        </p:nvPicPr>
        <p:blipFill>
          <a:blip r:embed="rId2" cstate="print"/>
          <a:srcRect r="34319"/>
          <a:stretch>
            <a:fillRect/>
          </a:stretch>
        </p:blipFill>
        <p:spPr bwMode="auto">
          <a:xfrm>
            <a:off x="1447800" y="2286000"/>
            <a:ext cx="5969219" cy="3417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82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ATP “shuttles” energy around the cell:</a:t>
            </a:r>
          </a:p>
          <a:p>
            <a:pPr lvl="1"/>
            <a:r>
              <a:rPr lang="en-US" sz="3600" dirty="0" smtClean="0"/>
              <a:t>Stores energy during the process of cellular respiration</a:t>
            </a:r>
          </a:p>
          <a:p>
            <a:pPr lvl="1"/>
            <a:r>
              <a:rPr lang="en-US" sz="3600" dirty="0" smtClean="0"/>
              <a:t>Brings useable energy to power cell processes</a:t>
            </a:r>
          </a:p>
          <a:p>
            <a:pPr lvl="1"/>
            <a:r>
              <a:rPr lang="en-US" sz="3600" dirty="0" smtClean="0"/>
              <a:t>Returns to cellular respiration as ADP and is “charged” once again</a:t>
            </a:r>
            <a:endParaRPr 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2821</TotalTime>
  <Words>1773</Words>
  <Application>Microsoft Office PowerPoint</Application>
  <PresentationFormat>On-screen Show (4:3)</PresentationFormat>
  <Paragraphs>277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Solstice</vt:lpstr>
      <vt:lpstr>Chapter 5.1: Matter and Energy Pathways in Living Systems</vt:lpstr>
      <vt:lpstr>What We Already Know…</vt:lpstr>
      <vt:lpstr>What We Already Know…</vt:lpstr>
      <vt:lpstr>PowerPoint Presentation</vt:lpstr>
      <vt:lpstr>PowerPoint Presentation</vt:lpstr>
      <vt:lpstr>Why is Photosynthesis and Cellular Respiration Important?</vt:lpstr>
      <vt:lpstr>What is ATP</vt:lpstr>
      <vt:lpstr>* ATP functions like a battery * ATP must be constantly synthesized from ADP</vt:lpstr>
      <vt:lpstr>PowerPoint Presentation</vt:lpstr>
      <vt:lpstr>Energy Summary</vt:lpstr>
      <vt:lpstr>Hierarchy of Organization within Living Organisms</vt:lpstr>
      <vt:lpstr>The Chloroplast</vt:lpstr>
      <vt:lpstr>The Mitochondria</vt:lpstr>
      <vt:lpstr>Oxidation and Reduction reactions</vt:lpstr>
      <vt:lpstr>Redox Reactions</vt:lpstr>
      <vt:lpstr>Redox Reactions</vt:lpstr>
      <vt:lpstr>Homework questions</vt:lpstr>
      <vt:lpstr>5.2 - Photosynthesis</vt:lpstr>
      <vt:lpstr>Photosynthesis Re-cap</vt:lpstr>
      <vt:lpstr>PowerPoint Presentation</vt:lpstr>
      <vt:lpstr>Light Dependent Reactions</vt:lpstr>
      <vt:lpstr>Light Independent Reactions</vt:lpstr>
      <vt:lpstr>Light Dependent Reactions</vt:lpstr>
      <vt:lpstr>The Thylakoid</vt:lpstr>
      <vt:lpstr>Capturing Light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Photosystems II and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*Chemiosmosis</vt:lpstr>
      <vt:lpstr>PowerPoint Presentation</vt:lpstr>
      <vt:lpstr>Light-Independent Reactions (The Calvin-Benson Cycle) </vt:lpstr>
      <vt:lpstr>PowerPoint Presentation</vt:lpstr>
      <vt:lpstr>PowerPoint Presentation</vt:lpstr>
      <vt:lpstr>PowerPoint Presentation</vt:lpstr>
      <vt:lpstr>Label the diagram below with the following terms: O2, CO2, ADP, ATP, NADP, NADPH, PGAL, thylakoid, stroma, starch, glucose, water, lipids, light energy </vt:lpstr>
      <vt:lpstr>Chapter 5.3 – Cellular Respiration (Pages 182–195) </vt:lpstr>
      <vt:lpstr>PowerPoint Presentation</vt:lpstr>
      <vt:lpstr>Cellular Respiration Re-cap</vt:lpstr>
      <vt:lpstr>Mitochondria Structure Review!</vt:lpstr>
      <vt:lpstr>CELLULAR RESPIRATION PATHS</vt:lpstr>
      <vt:lpstr>Aerobic vs. Anaerobic Respiration</vt:lpstr>
      <vt:lpstr>GLYCOLYSIS</vt:lpstr>
      <vt:lpstr>AEROBIC RESPIRATION</vt:lpstr>
      <vt:lpstr>PowerPoint Presentation</vt:lpstr>
      <vt:lpstr>KREBS CYCLE SUMMARY</vt:lpstr>
      <vt:lpstr>PowerPoint Presentation</vt:lpstr>
      <vt:lpstr>PowerPoint Presentation</vt:lpstr>
      <vt:lpstr>What does the oxygen do?</vt:lpstr>
      <vt:lpstr>Summary of ATP Production</vt:lpstr>
      <vt:lpstr>PowerPoint Presentation</vt:lpstr>
      <vt:lpstr>ANAEROBIC RESPIRATION</vt:lpstr>
      <vt:lpstr>PowerPoint Presentation</vt:lpstr>
      <vt:lpstr>Lactate Fermentation</vt:lpstr>
      <vt:lpstr>Ethanol Fermentation</vt:lpstr>
      <vt:lpstr>PowerPoint Presentation</vt:lpstr>
      <vt:lpstr>PowerPoint Presentation</vt:lpstr>
      <vt:lpstr>PowerPoint Presentation</vt:lpstr>
      <vt:lpstr>Summary Aerobic Respiration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5.1: Matter and Energy Pathways in Living Systems</dc:title>
  <dc:creator>Candace Acorn</dc:creator>
  <cp:lastModifiedBy>User</cp:lastModifiedBy>
  <cp:revision>177</cp:revision>
  <dcterms:created xsi:type="dcterms:W3CDTF">2011-03-22T02:44:56Z</dcterms:created>
  <dcterms:modified xsi:type="dcterms:W3CDTF">2013-11-07T20:47:24Z</dcterms:modified>
</cp:coreProperties>
</file>