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61" r:id="rId2"/>
    <p:sldId id="259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1" r:id="rId12"/>
    <p:sldId id="298" r:id="rId13"/>
    <p:sldId id="270" r:id="rId14"/>
    <p:sldId id="272" r:id="rId15"/>
    <p:sldId id="273" r:id="rId16"/>
    <p:sldId id="275" r:id="rId17"/>
    <p:sldId id="276" r:id="rId18"/>
    <p:sldId id="277" r:id="rId19"/>
    <p:sldId id="278" r:id="rId20"/>
    <p:sldId id="279" r:id="rId21"/>
    <p:sldId id="280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5" r:id="rId35"/>
    <p:sldId id="296" r:id="rId36"/>
    <p:sldId id="297" r:id="rId37"/>
    <p:sldId id="299" r:id="rId38"/>
  </p:sldIdLst>
  <p:sldSz cx="10058400" cy="7772400"/>
  <p:notesSz cx="9144000" cy="6858000"/>
  <p:defaultTextStyle>
    <a:defPPr>
      <a:defRPr lang="en-US"/>
    </a:defPPr>
    <a:lvl1pPr marL="0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510" autoAdjust="0"/>
    <p:restoredTop sz="88846" autoAdjust="0"/>
  </p:normalViewPr>
  <p:slideViewPr>
    <p:cSldViewPr snapToGrid="0" snapToObjects="1">
      <p:cViewPr>
        <p:scale>
          <a:sx n="75" d="100"/>
          <a:sy n="75" d="100"/>
        </p:scale>
        <p:origin x="-444" y="-174"/>
      </p:cViewPr>
      <p:guideLst>
        <p:guide orient="horz" pos="2448"/>
        <p:guide pos="31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3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73EEA1-BCC6-4C44-9AF2-4C9C7D719932}" type="doc">
      <dgm:prSet loTypeId="urn:microsoft.com/office/officeart/2005/8/layout/cycle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6329140-FAD1-2C44-9DAF-7926482C1EC8}">
      <dgm:prSet phldrT="[Text]" custT="1"/>
      <dgm:spPr>
        <a:solidFill>
          <a:srgbClr val="CCFFCC"/>
        </a:solidFill>
        <a:ln w="38100">
          <a:solidFill>
            <a:schemeClr val="tx1"/>
          </a:solidFill>
        </a:ln>
      </dgm:spPr>
      <dgm:t>
        <a:bodyPr/>
        <a:lstStyle/>
        <a:p>
          <a:r>
            <a:rPr lang="en-US" sz="2800" dirty="0" smtClean="0">
              <a:solidFill>
                <a:srgbClr val="008000"/>
              </a:solidFill>
              <a:latin typeface="Comic Sans MS"/>
              <a:cs typeface="Comic Sans MS"/>
            </a:rPr>
            <a:t>Photosynthesis</a:t>
          </a:r>
          <a:endParaRPr lang="en-US" sz="2800" dirty="0">
            <a:solidFill>
              <a:srgbClr val="008000"/>
            </a:solidFill>
            <a:latin typeface="Comic Sans MS"/>
            <a:cs typeface="Comic Sans MS"/>
          </a:endParaRPr>
        </a:p>
      </dgm:t>
    </dgm:pt>
    <dgm:pt modelId="{CA569766-4E26-4B4F-A214-60637D73A4CB}" type="parTrans" cxnId="{16B8E02C-E5B1-3B44-B07A-B3E6DA481815}">
      <dgm:prSet/>
      <dgm:spPr/>
      <dgm:t>
        <a:bodyPr/>
        <a:lstStyle/>
        <a:p>
          <a:endParaRPr lang="en-US"/>
        </a:p>
      </dgm:t>
    </dgm:pt>
    <dgm:pt modelId="{C62184FE-B765-0B48-A37D-1F86C0B97F7D}" type="sibTrans" cxnId="{16B8E02C-E5B1-3B44-B07A-B3E6DA481815}">
      <dgm:prSet/>
      <dgm:spPr>
        <a:ln w="38100"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56D2B7C4-618F-4B4C-AA81-30A0BBB7DBA4}">
      <dgm:prSet phldrT="[Text]" custT="1"/>
      <dgm:spPr>
        <a:solidFill>
          <a:srgbClr val="CCFFCC"/>
        </a:solidFill>
        <a:ln w="38100">
          <a:solidFill>
            <a:srgbClr val="000000"/>
          </a:solidFill>
        </a:ln>
      </dgm:spPr>
      <dgm:t>
        <a:bodyPr/>
        <a:lstStyle/>
        <a:p>
          <a:r>
            <a:rPr lang="en-US" sz="2400" dirty="0" smtClean="0">
              <a:solidFill>
                <a:srgbClr val="000000"/>
              </a:solidFill>
              <a:latin typeface="Comic Sans MS"/>
              <a:cs typeface="Comic Sans MS"/>
            </a:rPr>
            <a:t>Glucose &amp; Oxygen</a:t>
          </a:r>
          <a:endParaRPr lang="en-US" sz="2400" dirty="0">
            <a:solidFill>
              <a:srgbClr val="000000"/>
            </a:solidFill>
            <a:latin typeface="Comic Sans MS"/>
            <a:cs typeface="Comic Sans MS"/>
          </a:endParaRPr>
        </a:p>
      </dgm:t>
    </dgm:pt>
    <dgm:pt modelId="{0F89F699-0A95-254D-A35F-9B9C8FF66DB1}" type="parTrans" cxnId="{F35AC8AF-DF2F-EC47-86DC-BB1D5ABE3591}">
      <dgm:prSet/>
      <dgm:spPr/>
      <dgm:t>
        <a:bodyPr/>
        <a:lstStyle/>
        <a:p>
          <a:endParaRPr lang="en-US"/>
        </a:p>
      </dgm:t>
    </dgm:pt>
    <dgm:pt modelId="{932FA8E3-F731-2442-918E-8E1FAA3E96C3}" type="sibTrans" cxnId="{F35AC8AF-DF2F-EC47-86DC-BB1D5ABE3591}">
      <dgm:prSet/>
      <dgm:spPr>
        <a:ln w="38100"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FB46C575-7C17-C745-9DD3-D11E70E7E928}">
      <dgm:prSet phldrT="[Text]" custT="1"/>
      <dgm:spPr>
        <a:solidFill>
          <a:srgbClr val="CCFFCC"/>
        </a:solidFill>
        <a:ln w="38100">
          <a:solidFill>
            <a:srgbClr val="000000"/>
          </a:solidFill>
        </a:ln>
      </dgm:spPr>
      <dgm:t>
        <a:bodyPr/>
        <a:lstStyle/>
        <a:p>
          <a:r>
            <a:rPr lang="en-US" sz="2800" dirty="0" smtClean="0">
              <a:solidFill>
                <a:srgbClr val="1B712E"/>
              </a:solidFill>
              <a:latin typeface="Comic Sans MS"/>
              <a:cs typeface="Comic Sans MS"/>
            </a:rPr>
            <a:t>Cellular Respiration</a:t>
          </a:r>
          <a:endParaRPr lang="en-US" sz="2800" dirty="0">
            <a:solidFill>
              <a:srgbClr val="1B712E"/>
            </a:solidFill>
            <a:latin typeface="Comic Sans MS"/>
            <a:cs typeface="Comic Sans MS"/>
          </a:endParaRPr>
        </a:p>
      </dgm:t>
    </dgm:pt>
    <dgm:pt modelId="{8AFC5FBF-2CBA-104E-A075-B1F377A666BE}" type="parTrans" cxnId="{FE9142E9-2BED-F744-97C3-954AE6BC128D}">
      <dgm:prSet/>
      <dgm:spPr/>
      <dgm:t>
        <a:bodyPr/>
        <a:lstStyle/>
        <a:p>
          <a:endParaRPr lang="en-US"/>
        </a:p>
      </dgm:t>
    </dgm:pt>
    <dgm:pt modelId="{332A7ABD-A0AA-0542-AADA-30B28C987111}" type="sibTrans" cxnId="{FE9142E9-2BED-F744-97C3-954AE6BC128D}">
      <dgm:prSet/>
      <dgm:spPr>
        <a:ln w="38100"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8188F5EC-B148-FC4D-811A-65546D39B27F}">
      <dgm:prSet phldrT="[Text]" custT="1"/>
      <dgm:spPr>
        <a:solidFill>
          <a:srgbClr val="CCFFCC"/>
        </a:solidFill>
        <a:ln w="38100">
          <a:solidFill>
            <a:srgbClr val="000000"/>
          </a:solidFill>
        </a:ln>
      </dgm:spPr>
      <dgm:t>
        <a:bodyPr/>
        <a:lstStyle/>
        <a:p>
          <a:r>
            <a:rPr lang="en-US" sz="2400" dirty="0" smtClean="0">
              <a:solidFill>
                <a:srgbClr val="000000"/>
              </a:solidFill>
              <a:latin typeface="Comic Sans MS"/>
              <a:cs typeface="Comic Sans MS"/>
            </a:rPr>
            <a:t>Carbon Dioxide &amp; Water</a:t>
          </a:r>
          <a:endParaRPr lang="en-US" sz="2400" dirty="0">
            <a:solidFill>
              <a:srgbClr val="000000"/>
            </a:solidFill>
            <a:latin typeface="Comic Sans MS"/>
            <a:cs typeface="Comic Sans MS"/>
          </a:endParaRPr>
        </a:p>
      </dgm:t>
    </dgm:pt>
    <dgm:pt modelId="{C47E652A-8A1B-AB4C-8607-5B9520B7EAB0}" type="parTrans" cxnId="{1A8CD11A-100E-F549-AF8D-6F9C4F28D8AB}">
      <dgm:prSet/>
      <dgm:spPr/>
      <dgm:t>
        <a:bodyPr/>
        <a:lstStyle/>
        <a:p>
          <a:endParaRPr lang="en-US"/>
        </a:p>
      </dgm:t>
    </dgm:pt>
    <dgm:pt modelId="{5356F79D-77EA-1948-BD5E-19BDF89978DC}" type="sibTrans" cxnId="{1A8CD11A-100E-F549-AF8D-6F9C4F28D8AB}">
      <dgm:prSet/>
      <dgm:spPr>
        <a:ln w="38100"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05CC87D8-0C16-5141-8732-EF644743B049}" type="pres">
      <dgm:prSet presAssocID="{D173EEA1-BCC6-4C44-9AF2-4C9C7D71993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4986F8-DD58-7141-9FDC-7A8A712A881F}" type="pres">
      <dgm:prSet presAssocID="{66329140-FAD1-2C44-9DAF-7926482C1EC8}" presName="node" presStyleLbl="node1" presStyleIdx="0" presStyleCnt="4" custScaleX="203000" custScaleY="956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BB36C1-5BF8-8248-B8AD-D16A1526EE14}" type="pres">
      <dgm:prSet presAssocID="{66329140-FAD1-2C44-9DAF-7926482C1EC8}" presName="spNode" presStyleCnt="0"/>
      <dgm:spPr/>
    </dgm:pt>
    <dgm:pt modelId="{7E02F185-D5A7-D14D-B76B-F5F3540DA584}" type="pres">
      <dgm:prSet presAssocID="{C62184FE-B765-0B48-A37D-1F86C0B97F7D}" presName="sibTrans" presStyleLbl="sibTrans1D1" presStyleIdx="0" presStyleCnt="4"/>
      <dgm:spPr/>
      <dgm:t>
        <a:bodyPr/>
        <a:lstStyle/>
        <a:p>
          <a:endParaRPr lang="en-US"/>
        </a:p>
      </dgm:t>
    </dgm:pt>
    <dgm:pt modelId="{54A6D6DE-A773-BF40-AF67-4F0FE4274F01}" type="pres">
      <dgm:prSet presAssocID="{56D2B7C4-618F-4B4C-AA81-30A0BBB7DBA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01D358-DC7C-DA45-872B-36D784E765D8}" type="pres">
      <dgm:prSet presAssocID="{56D2B7C4-618F-4B4C-AA81-30A0BBB7DBA4}" presName="spNode" presStyleCnt="0"/>
      <dgm:spPr/>
    </dgm:pt>
    <dgm:pt modelId="{FCE0B7C9-F433-2149-A473-24A8DCDDD1FC}" type="pres">
      <dgm:prSet presAssocID="{932FA8E3-F731-2442-918E-8E1FAA3E96C3}" presName="sibTrans" presStyleLbl="sibTrans1D1" presStyleIdx="1" presStyleCnt="4"/>
      <dgm:spPr/>
      <dgm:t>
        <a:bodyPr/>
        <a:lstStyle/>
        <a:p>
          <a:endParaRPr lang="en-US"/>
        </a:p>
      </dgm:t>
    </dgm:pt>
    <dgm:pt modelId="{B1979466-0ED5-4F46-A93D-E71929DD7B20}" type="pres">
      <dgm:prSet presAssocID="{FB46C575-7C17-C745-9DD3-D11E70E7E928}" presName="node" presStyleLbl="node1" presStyleIdx="2" presStyleCnt="4" custScaleX="203000" custScaleY="945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B872B3-0A25-6B47-BDD9-6433226FE86F}" type="pres">
      <dgm:prSet presAssocID="{FB46C575-7C17-C745-9DD3-D11E70E7E928}" presName="spNode" presStyleCnt="0"/>
      <dgm:spPr/>
    </dgm:pt>
    <dgm:pt modelId="{8F0A415C-651A-E04E-90F7-1EA0C9422C15}" type="pres">
      <dgm:prSet presAssocID="{332A7ABD-A0AA-0542-AADA-30B28C987111}" presName="sibTrans" presStyleLbl="sibTrans1D1" presStyleIdx="2" presStyleCnt="4"/>
      <dgm:spPr/>
      <dgm:t>
        <a:bodyPr/>
        <a:lstStyle/>
        <a:p>
          <a:endParaRPr lang="en-US"/>
        </a:p>
      </dgm:t>
    </dgm:pt>
    <dgm:pt modelId="{47D2E98D-28FE-044B-8E32-2F8E64CEF31A}" type="pres">
      <dgm:prSet presAssocID="{8188F5EC-B148-FC4D-811A-65546D39B27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367593-6959-F140-B9D4-D67393E8130B}" type="pres">
      <dgm:prSet presAssocID="{8188F5EC-B148-FC4D-811A-65546D39B27F}" presName="spNode" presStyleCnt="0"/>
      <dgm:spPr/>
    </dgm:pt>
    <dgm:pt modelId="{9901906A-AB20-BD4E-9930-AA83012062E2}" type="pres">
      <dgm:prSet presAssocID="{5356F79D-77EA-1948-BD5E-19BDF89978DC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1A8CD11A-100E-F549-AF8D-6F9C4F28D8AB}" srcId="{D173EEA1-BCC6-4C44-9AF2-4C9C7D719932}" destId="{8188F5EC-B148-FC4D-811A-65546D39B27F}" srcOrd="3" destOrd="0" parTransId="{C47E652A-8A1B-AB4C-8607-5B9520B7EAB0}" sibTransId="{5356F79D-77EA-1948-BD5E-19BDF89978DC}"/>
    <dgm:cxn modelId="{B7BFD45F-2259-8A49-87A8-D9BF1BBC016D}" type="presOf" srcId="{8188F5EC-B148-FC4D-811A-65546D39B27F}" destId="{47D2E98D-28FE-044B-8E32-2F8E64CEF31A}" srcOrd="0" destOrd="0" presId="urn:microsoft.com/office/officeart/2005/8/layout/cycle5"/>
    <dgm:cxn modelId="{692F0541-9B38-8147-8835-FC0724E7BC07}" type="presOf" srcId="{332A7ABD-A0AA-0542-AADA-30B28C987111}" destId="{8F0A415C-651A-E04E-90F7-1EA0C9422C15}" srcOrd="0" destOrd="0" presId="urn:microsoft.com/office/officeart/2005/8/layout/cycle5"/>
    <dgm:cxn modelId="{02C14F47-6F75-AF45-A934-C84438427D6D}" type="presOf" srcId="{C62184FE-B765-0B48-A37D-1F86C0B97F7D}" destId="{7E02F185-D5A7-D14D-B76B-F5F3540DA584}" srcOrd="0" destOrd="0" presId="urn:microsoft.com/office/officeart/2005/8/layout/cycle5"/>
    <dgm:cxn modelId="{FE9142E9-2BED-F744-97C3-954AE6BC128D}" srcId="{D173EEA1-BCC6-4C44-9AF2-4C9C7D719932}" destId="{FB46C575-7C17-C745-9DD3-D11E70E7E928}" srcOrd="2" destOrd="0" parTransId="{8AFC5FBF-2CBA-104E-A075-B1F377A666BE}" sibTransId="{332A7ABD-A0AA-0542-AADA-30B28C987111}"/>
    <dgm:cxn modelId="{61D9EC94-87BB-8E41-B437-08370824DE45}" type="presOf" srcId="{56D2B7C4-618F-4B4C-AA81-30A0BBB7DBA4}" destId="{54A6D6DE-A773-BF40-AF67-4F0FE4274F01}" srcOrd="0" destOrd="0" presId="urn:microsoft.com/office/officeart/2005/8/layout/cycle5"/>
    <dgm:cxn modelId="{16B8E02C-E5B1-3B44-B07A-B3E6DA481815}" srcId="{D173EEA1-BCC6-4C44-9AF2-4C9C7D719932}" destId="{66329140-FAD1-2C44-9DAF-7926482C1EC8}" srcOrd="0" destOrd="0" parTransId="{CA569766-4E26-4B4F-A214-60637D73A4CB}" sibTransId="{C62184FE-B765-0B48-A37D-1F86C0B97F7D}"/>
    <dgm:cxn modelId="{1007F590-D768-EE43-9335-D850E5E8CD8B}" type="presOf" srcId="{5356F79D-77EA-1948-BD5E-19BDF89978DC}" destId="{9901906A-AB20-BD4E-9930-AA83012062E2}" srcOrd="0" destOrd="0" presId="urn:microsoft.com/office/officeart/2005/8/layout/cycle5"/>
    <dgm:cxn modelId="{4CFB23AE-1A3A-C740-8CE1-187D9755A06C}" type="presOf" srcId="{66329140-FAD1-2C44-9DAF-7926482C1EC8}" destId="{754986F8-DD58-7141-9FDC-7A8A712A881F}" srcOrd="0" destOrd="0" presId="urn:microsoft.com/office/officeart/2005/8/layout/cycle5"/>
    <dgm:cxn modelId="{4F1A62C4-B848-D84F-9E40-F73BFD6920AA}" type="presOf" srcId="{D173EEA1-BCC6-4C44-9AF2-4C9C7D719932}" destId="{05CC87D8-0C16-5141-8732-EF644743B049}" srcOrd="0" destOrd="0" presId="urn:microsoft.com/office/officeart/2005/8/layout/cycle5"/>
    <dgm:cxn modelId="{40B8A58A-9463-3A42-AD1A-795F249DEDE5}" type="presOf" srcId="{932FA8E3-F731-2442-918E-8E1FAA3E96C3}" destId="{FCE0B7C9-F433-2149-A473-24A8DCDDD1FC}" srcOrd="0" destOrd="0" presId="urn:microsoft.com/office/officeart/2005/8/layout/cycle5"/>
    <dgm:cxn modelId="{23ABD8C4-8424-E84D-AA36-E8D229BFBC22}" type="presOf" srcId="{FB46C575-7C17-C745-9DD3-D11E70E7E928}" destId="{B1979466-0ED5-4F46-A93D-E71929DD7B20}" srcOrd="0" destOrd="0" presId="urn:microsoft.com/office/officeart/2005/8/layout/cycle5"/>
    <dgm:cxn modelId="{F35AC8AF-DF2F-EC47-86DC-BB1D5ABE3591}" srcId="{D173EEA1-BCC6-4C44-9AF2-4C9C7D719932}" destId="{56D2B7C4-618F-4B4C-AA81-30A0BBB7DBA4}" srcOrd="1" destOrd="0" parTransId="{0F89F699-0A95-254D-A35F-9B9C8FF66DB1}" sibTransId="{932FA8E3-F731-2442-918E-8E1FAA3E96C3}"/>
    <dgm:cxn modelId="{EBBB1AD0-BAEB-0441-8F02-CB15A43A036E}" type="presParOf" srcId="{05CC87D8-0C16-5141-8732-EF644743B049}" destId="{754986F8-DD58-7141-9FDC-7A8A712A881F}" srcOrd="0" destOrd="0" presId="urn:microsoft.com/office/officeart/2005/8/layout/cycle5"/>
    <dgm:cxn modelId="{1C7B58DF-DED7-7B4A-A591-DFB1EAEA5327}" type="presParOf" srcId="{05CC87D8-0C16-5141-8732-EF644743B049}" destId="{7DBB36C1-5BF8-8248-B8AD-D16A1526EE14}" srcOrd="1" destOrd="0" presId="urn:microsoft.com/office/officeart/2005/8/layout/cycle5"/>
    <dgm:cxn modelId="{DC37D159-DA5E-CB40-88A1-9E052C0F6D88}" type="presParOf" srcId="{05CC87D8-0C16-5141-8732-EF644743B049}" destId="{7E02F185-D5A7-D14D-B76B-F5F3540DA584}" srcOrd="2" destOrd="0" presId="urn:microsoft.com/office/officeart/2005/8/layout/cycle5"/>
    <dgm:cxn modelId="{3ADB67B7-B6EC-8D46-BF47-69D568CF73E3}" type="presParOf" srcId="{05CC87D8-0C16-5141-8732-EF644743B049}" destId="{54A6D6DE-A773-BF40-AF67-4F0FE4274F01}" srcOrd="3" destOrd="0" presId="urn:microsoft.com/office/officeart/2005/8/layout/cycle5"/>
    <dgm:cxn modelId="{F2381D9C-970E-714B-BA9F-532BA09652E0}" type="presParOf" srcId="{05CC87D8-0C16-5141-8732-EF644743B049}" destId="{9701D358-DC7C-DA45-872B-36D784E765D8}" srcOrd="4" destOrd="0" presId="urn:microsoft.com/office/officeart/2005/8/layout/cycle5"/>
    <dgm:cxn modelId="{4444495B-25F8-3F46-B816-D12F8871D1E2}" type="presParOf" srcId="{05CC87D8-0C16-5141-8732-EF644743B049}" destId="{FCE0B7C9-F433-2149-A473-24A8DCDDD1FC}" srcOrd="5" destOrd="0" presId="urn:microsoft.com/office/officeart/2005/8/layout/cycle5"/>
    <dgm:cxn modelId="{43A80359-F428-8E40-B99F-CF41F9CF3DA7}" type="presParOf" srcId="{05CC87D8-0C16-5141-8732-EF644743B049}" destId="{B1979466-0ED5-4F46-A93D-E71929DD7B20}" srcOrd="6" destOrd="0" presId="urn:microsoft.com/office/officeart/2005/8/layout/cycle5"/>
    <dgm:cxn modelId="{368FE4E6-3799-894B-94D1-B4D8870603FA}" type="presParOf" srcId="{05CC87D8-0C16-5141-8732-EF644743B049}" destId="{B1B872B3-0A25-6B47-BDD9-6433226FE86F}" srcOrd="7" destOrd="0" presId="urn:microsoft.com/office/officeart/2005/8/layout/cycle5"/>
    <dgm:cxn modelId="{E322CE8B-9C8A-894C-971A-9B17A93549A5}" type="presParOf" srcId="{05CC87D8-0C16-5141-8732-EF644743B049}" destId="{8F0A415C-651A-E04E-90F7-1EA0C9422C15}" srcOrd="8" destOrd="0" presId="urn:microsoft.com/office/officeart/2005/8/layout/cycle5"/>
    <dgm:cxn modelId="{F0AB988D-78BF-6C49-A792-C9F6C2B9EC9B}" type="presParOf" srcId="{05CC87D8-0C16-5141-8732-EF644743B049}" destId="{47D2E98D-28FE-044B-8E32-2F8E64CEF31A}" srcOrd="9" destOrd="0" presId="urn:microsoft.com/office/officeart/2005/8/layout/cycle5"/>
    <dgm:cxn modelId="{E09C6381-3CEB-FE4C-B231-8A78FB0E09B0}" type="presParOf" srcId="{05CC87D8-0C16-5141-8732-EF644743B049}" destId="{57367593-6959-F140-B9D4-D67393E8130B}" srcOrd="10" destOrd="0" presId="urn:microsoft.com/office/officeart/2005/8/layout/cycle5"/>
    <dgm:cxn modelId="{C221CE4B-AD20-8540-B598-2B225F0CBEB0}" type="presParOf" srcId="{05CC87D8-0C16-5141-8732-EF644743B049}" destId="{9901906A-AB20-BD4E-9930-AA83012062E2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38F45D-27F0-7C47-8C75-6E47315A9A62}" type="doc">
      <dgm:prSet loTypeId="urn:microsoft.com/office/officeart/2005/8/layout/hProcess9" loCatId="" qsTypeId="urn:microsoft.com/office/officeart/2005/8/quickstyle/3D2" qsCatId="3D" csTypeId="urn:microsoft.com/office/officeart/2005/8/colors/accent1_2" csCatId="accent1" phldr="1"/>
      <dgm:spPr/>
    </dgm:pt>
    <dgm:pt modelId="{BE42A9B1-8F0F-B842-9544-1EDAF48CF2DE}">
      <dgm:prSet phldrT="[Text]"/>
      <dgm:spPr>
        <a:solidFill>
          <a:srgbClr val="FFFF00"/>
        </a:solidFill>
        <a:ln>
          <a:solidFill>
            <a:srgbClr val="008000"/>
          </a:solidFill>
        </a:ln>
      </dgm:spPr>
      <dgm:t>
        <a:bodyPr/>
        <a:lstStyle/>
        <a:p>
          <a:r>
            <a:rPr lang="en-US" dirty="0" smtClean="0">
              <a:solidFill>
                <a:srgbClr val="008000"/>
              </a:solidFill>
              <a:latin typeface="Comic Sans MS"/>
              <a:cs typeface="Comic Sans MS"/>
            </a:rPr>
            <a:t>Sunlight</a:t>
          </a:r>
          <a:endParaRPr lang="en-US" dirty="0">
            <a:solidFill>
              <a:srgbClr val="008000"/>
            </a:solidFill>
            <a:latin typeface="Comic Sans MS"/>
            <a:cs typeface="Comic Sans MS"/>
          </a:endParaRPr>
        </a:p>
      </dgm:t>
    </dgm:pt>
    <dgm:pt modelId="{687C8851-D0B9-894C-A154-485A542C407F}" type="parTrans" cxnId="{56524055-B7D7-8B41-888C-E339FFE5198F}">
      <dgm:prSet/>
      <dgm:spPr/>
      <dgm:t>
        <a:bodyPr/>
        <a:lstStyle/>
        <a:p>
          <a:endParaRPr lang="en-US"/>
        </a:p>
      </dgm:t>
    </dgm:pt>
    <dgm:pt modelId="{7F82F8B9-69A5-E843-98C7-305D17FE5EF0}" type="sibTrans" cxnId="{56524055-B7D7-8B41-888C-E339FFE5198F}">
      <dgm:prSet/>
      <dgm:spPr/>
      <dgm:t>
        <a:bodyPr/>
        <a:lstStyle/>
        <a:p>
          <a:endParaRPr lang="en-US"/>
        </a:p>
      </dgm:t>
    </dgm:pt>
    <dgm:pt modelId="{D3C33B75-B5B6-EC4B-B465-C1F5315B99F7}">
      <dgm:prSet phldrT="[Text]"/>
      <dgm:spPr>
        <a:solidFill>
          <a:srgbClr val="FFFF00"/>
        </a:solidFill>
        <a:ln>
          <a:solidFill>
            <a:srgbClr val="008000"/>
          </a:solidFill>
        </a:ln>
      </dgm:spPr>
      <dgm:t>
        <a:bodyPr/>
        <a:lstStyle/>
        <a:p>
          <a:r>
            <a:rPr lang="en-US" dirty="0" smtClean="0">
              <a:solidFill>
                <a:srgbClr val="008000"/>
              </a:solidFill>
              <a:latin typeface="Comic Sans MS"/>
              <a:cs typeface="Comic Sans MS"/>
            </a:rPr>
            <a:t>ATP &amp; NADPH</a:t>
          </a:r>
          <a:endParaRPr lang="en-US" dirty="0">
            <a:solidFill>
              <a:srgbClr val="008000"/>
            </a:solidFill>
            <a:latin typeface="Comic Sans MS"/>
            <a:cs typeface="Comic Sans MS"/>
          </a:endParaRPr>
        </a:p>
      </dgm:t>
    </dgm:pt>
    <dgm:pt modelId="{98EDC784-B20D-ED46-94BE-6B80D535BB3D}" type="parTrans" cxnId="{F71A8138-0082-1D48-9107-AB7DDCD463BF}">
      <dgm:prSet/>
      <dgm:spPr/>
      <dgm:t>
        <a:bodyPr/>
        <a:lstStyle/>
        <a:p>
          <a:endParaRPr lang="en-US"/>
        </a:p>
      </dgm:t>
    </dgm:pt>
    <dgm:pt modelId="{2939CEA2-F76B-004F-B148-D7BCB2BF352B}" type="sibTrans" cxnId="{F71A8138-0082-1D48-9107-AB7DDCD463BF}">
      <dgm:prSet/>
      <dgm:spPr/>
      <dgm:t>
        <a:bodyPr/>
        <a:lstStyle/>
        <a:p>
          <a:endParaRPr lang="en-US"/>
        </a:p>
      </dgm:t>
    </dgm:pt>
    <dgm:pt modelId="{2F44E154-4957-3F4C-B220-96E96EBB83B5}">
      <dgm:prSet phldrT="[Text]"/>
      <dgm:spPr>
        <a:solidFill>
          <a:srgbClr val="FFFF00"/>
        </a:solidFill>
        <a:ln>
          <a:solidFill>
            <a:srgbClr val="008000"/>
          </a:solidFill>
        </a:ln>
      </dgm:spPr>
      <dgm:t>
        <a:bodyPr/>
        <a:lstStyle/>
        <a:p>
          <a:r>
            <a:rPr lang="en-US" dirty="0" smtClean="0">
              <a:solidFill>
                <a:srgbClr val="008000"/>
              </a:solidFill>
              <a:latin typeface="Comic Sans MS"/>
              <a:cs typeface="Comic Sans MS"/>
            </a:rPr>
            <a:t>Glucose</a:t>
          </a:r>
          <a:endParaRPr lang="en-US" dirty="0">
            <a:solidFill>
              <a:srgbClr val="008000"/>
            </a:solidFill>
            <a:latin typeface="Comic Sans MS"/>
            <a:cs typeface="Comic Sans MS"/>
          </a:endParaRPr>
        </a:p>
      </dgm:t>
    </dgm:pt>
    <dgm:pt modelId="{2CB6882D-5F65-6A4E-A849-4CA8A886BB8E}" type="parTrans" cxnId="{88C97956-F9CA-F743-92AD-DE285B0FF176}">
      <dgm:prSet/>
      <dgm:spPr/>
      <dgm:t>
        <a:bodyPr/>
        <a:lstStyle/>
        <a:p>
          <a:endParaRPr lang="en-US"/>
        </a:p>
      </dgm:t>
    </dgm:pt>
    <dgm:pt modelId="{DE5AE819-D63B-8F44-B18C-BFFB85F4D51D}" type="sibTrans" cxnId="{88C97956-F9CA-F743-92AD-DE285B0FF176}">
      <dgm:prSet/>
      <dgm:spPr/>
      <dgm:t>
        <a:bodyPr/>
        <a:lstStyle/>
        <a:p>
          <a:endParaRPr lang="en-US"/>
        </a:p>
      </dgm:t>
    </dgm:pt>
    <dgm:pt modelId="{7F88A451-C82E-5B4B-911C-9EAD51FE6DB1}" type="pres">
      <dgm:prSet presAssocID="{E038F45D-27F0-7C47-8C75-6E47315A9A62}" presName="CompostProcess" presStyleCnt="0">
        <dgm:presLayoutVars>
          <dgm:dir/>
          <dgm:resizeHandles val="exact"/>
        </dgm:presLayoutVars>
      </dgm:prSet>
      <dgm:spPr/>
    </dgm:pt>
    <dgm:pt modelId="{DAE1E52A-5E43-674A-AB39-E7DD517D4B10}" type="pres">
      <dgm:prSet presAssocID="{E038F45D-27F0-7C47-8C75-6E47315A9A62}" presName="arrow" presStyleLbl="bgShp" presStyleIdx="0" presStyleCnt="1"/>
      <dgm:spPr>
        <a:solidFill>
          <a:srgbClr val="008000"/>
        </a:solidFill>
        <a:ln>
          <a:solidFill>
            <a:srgbClr val="008000"/>
          </a:solidFill>
        </a:ln>
      </dgm:spPr>
      <dgm:t>
        <a:bodyPr/>
        <a:lstStyle/>
        <a:p>
          <a:endParaRPr lang="en-US"/>
        </a:p>
      </dgm:t>
    </dgm:pt>
    <dgm:pt modelId="{184DFB83-CD48-5747-A16C-E0D0FED0BFC4}" type="pres">
      <dgm:prSet presAssocID="{E038F45D-27F0-7C47-8C75-6E47315A9A62}" presName="linearProcess" presStyleCnt="0"/>
      <dgm:spPr/>
    </dgm:pt>
    <dgm:pt modelId="{A15B0514-AC08-3043-A41E-82130F0A1431}" type="pres">
      <dgm:prSet presAssocID="{BE42A9B1-8F0F-B842-9544-1EDAF48CF2DE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0270AD-0F2A-4B49-AE33-E4E811F96AE9}" type="pres">
      <dgm:prSet presAssocID="{7F82F8B9-69A5-E843-98C7-305D17FE5EF0}" presName="sibTrans" presStyleCnt="0"/>
      <dgm:spPr/>
    </dgm:pt>
    <dgm:pt modelId="{D44E88B6-7CBF-EB47-AEA2-753C8C1CDE44}" type="pres">
      <dgm:prSet presAssocID="{D3C33B75-B5B6-EC4B-B465-C1F5315B99F7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594229-4F33-2D4B-AE46-03F269D42AEF}" type="pres">
      <dgm:prSet presAssocID="{2939CEA2-F76B-004F-B148-D7BCB2BF352B}" presName="sibTrans" presStyleCnt="0"/>
      <dgm:spPr/>
    </dgm:pt>
    <dgm:pt modelId="{779C88ED-FCA4-C949-AFD8-A704277CE8A4}" type="pres">
      <dgm:prSet presAssocID="{2F44E154-4957-3F4C-B220-96E96EBB83B5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A3A39AF-665A-764D-9FAC-022B53CC9F33}" type="presOf" srcId="{D3C33B75-B5B6-EC4B-B465-C1F5315B99F7}" destId="{D44E88B6-7CBF-EB47-AEA2-753C8C1CDE44}" srcOrd="0" destOrd="0" presId="urn:microsoft.com/office/officeart/2005/8/layout/hProcess9"/>
    <dgm:cxn modelId="{88C97956-F9CA-F743-92AD-DE285B0FF176}" srcId="{E038F45D-27F0-7C47-8C75-6E47315A9A62}" destId="{2F44E154-4957-3F4C-B220-96E96EBB83B5}" srcOrd="2" destOrd="0" parTransId="{2CB6882D-5F65-6A4E-A849-4CA8A886BB8E}" sibTransId="{DE5AE819-D63B-8F44-B18C-BFFB85F4D51D}"/>
    <dgm:cxn modelId="{F71A8138-0082-1D48-9107-AB7DDCD463BF}" srcId="{E038F45D-27F0-7C47-8C75-6E47315A9A62}" destId="{D3C33B75-B5B6-EC4B-B465-C1F5315B99F7}" srcOrd="1" destOrd="0" parTransId="{98EDC784-B20D-ED46-94BE-6B80D535BB3D}" sibTransId="{2939CEA2-F76B-004F-B148-D7BCB2BF352B}"/>
    <dgm:cxn modelId="{AD302B26-377E-4C4E-90A2-CFF4971ECCC8}" type="presOf" srcId="{2F44E154-4957-3F4C-B220-96E96EBB83B5}" destId="{779C88ED-FCA4-C949-AFD8-A704277CE8A4}" srcOrd="0" destOrd="0" presId="urn:microsoft.com/office/officeart/2005/8/layout/hProcess9"/>
    <dgm:cxn modelId="{3D60674B-D559-3947-AE30-54BA6A509495}" type="presOf" srcId="{BE42A9B1-8F0F-B842-9544-1EDAF48CF2DE}" destId="{A15B0514-AC08-3043-A41E-82130F0A1431}" srcOrd="0" destOrd="0" presId="urn:microsoft.com/office/officeart/2005/8/layout/hProcess9"/>
    <dgm:cxn modelId="{6B5BDEFC-3C50-AF41-806F-D9AED071860A}" type="presOf" srcId="{E038F45D-27F0-7C47-8C75-6E47315A9A62}" destId="{7F88A451-C82E-5B4B-911C-9EAD51FE6DB1}" srcOrd="0" destOrd="0" presId="urn:microsoft.com/office/officeart/2005/8/layout/hProcess9"/>
    <dgm:cxn modelId="{56524055-B7D7-8B41-888C-E339FFE5198F}" srcId="{E038F45D-27F0-7C47-8C75-6E47315A9A62}" destId="{BE42A9B1-8F0F-B842-9544-1EDAF48CF2DE}" srcOrd="0" destOrd="0" parTransId="{687C8851-D0B9-894C-A154-485A542C407F}" sibTransId="{7F82F8B9-69A5-E843-98C7-305D17FE5EF0}"/>
    <dgm:cxn modelId="{D650B76A-CDBC-ED41-92F8-895AF9313163}" type="presParOf" srcId="{7F88A451-C82E-5B4B-911C-9EAD51FE6DB1}" destId="{DAE1E52A-5E43-674A-AB39-E7DD517D4B10}" srcOrd="0" destOrd="0" presId="urn:microsoft.com/office/officeart/2005/8/layout/hProcess9"/>
    <dgm:cxn modelId="{ED809BF4-2F47-424A-B7F1-3D2E0528666A}" type="presParOf" srcId="{7F88A451-C82E-5B4B-911C-9EAD51FE6DB1}" destId="{184DFB83-CD48-5747-A16C-E0D0FED0BFC4}" srcOrd="1" destOrd="0" presId="urn:microsoft.com/office/officeart/2005/8/layout/hProcess9"/>
    <dgm:cxn modelId="{3C3C4A32-9847-4D49-AD6E-9225D2568D6F}" type="presParOf" srcId="{184DFB83-CD48-5747-A16C-E0D0FED0BFC4}" destId="{A15B0514-AC08-3043-A41E-82130F0A1431}" srcOrd="0" destOrd="0" presId="urn:microsoft.com/office/officeart/2005/8/layout/hProcess9"/>
    <dgm:cxn modelId="{6395D345-A1A2-BD4E-86B1-F68A60A4BBB2}" type="presParOf" srcId="{184DFB83-CD48-5747-A16C-E0D0FED0BFC4}" destId="{5B0270AD-0F2A-4B49-AE33-E4E811F96AE9}" srcOrd="1" destOrd="0" presId="urn:microsoft.com/office/officeart/2005/8/layout/hProcess9"/>
    <dgm:cxn modelId="{B64E14B1-3B92-7E4F-BA09-8407560D8263}" type="presParOf" srcId="{184DFB83-CD48-5747-A16C-E0D0FED0BFC4}" destId="{D44E88B6-7CBF-EB47-AEA2-753C8C1CDE44}" srcOrd="2" destOrd="0" presId="urn:microsoft.com/office/officeart/2005/8/layout/hProcess9"/>
    <dgm:cxn modelId="{160F5017-537A-6543-AD32-F2F429925FB1}" type="presParOf" srcId="{184DFB83-CD48-5747-A16C-E0D0FED0BFC4}" destId="{EF594229-4F33-2D4B-AE46-03F269D42AEF}" srcOrd="3" destOrd="0" presId="urn:microsoft.com/office/officeart/2005/8/layout/hProcess9"/>
    <dgm:cxn modelId="{3C5853E0-15CD-DC4B-BF93-AA538511B2FB}" type="presParOf" srcId="{184DFB83-CD48-5747-A16C-E0D0FED0BFC4}" destId="{779C88ED-FCA4-C949-AFD8-A704277CE8A4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998660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A9AF8F-A2C8-6A48-A2B0-F699BEB9F6F1}" type="datetime1">
              <a:rPr lang="en-US" smtClean="0"/>
              <a:t>11/3/2016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08300" y="514350"/>
            <a:ext cx="33274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Mitosis &amp; Meiosis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1259F-B0DC-AB4A-BB0B-E001DED9A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9117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is public domain.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696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is public domain.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958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is public domain.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730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is public domain.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146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Science Island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407A2-85EB-5B4F-B3AB-A7F760ABA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258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Science Island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407A2-85EB-5B4F-B3AB-A7F760ABA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41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22272" y="352637"/>
            <a:ext cx="2488407" cy="751691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3562" y="352637"/>
            <a:ext cx="7301071" cy="751691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Science Island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407A2-85EB-5B4F-B3AB-A7F760ABA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080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Science Island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407A2-85EB-5B4F-B3AB-A7F760ABA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4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487"/>
            <a:ext cx="8549640" cy="154368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4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8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82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76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70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6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5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Science Island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407A2-85EB-5B4F-B3AB-A7F760ABA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655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3562" y="2054648"/>
            <a:ext cx="4894738" cy="5814907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15941" y="2054648"/>
            <a:ext cx="4894739" cy="5814907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Science Island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407A2-85EB-5B4F-B3AB-A7F760ABA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64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739795"/>
            <a:ext cx="4444207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" y="2464859"/>
            <a:ext cx="4444207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28" y="1739795"/>
            <a:ext cx="4445953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8" y="2464859"/>
            <a:ext cx="4445953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Science Island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407A2-85EB-5B4F-B3AB-A7F760ABA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003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Science Island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407A2-85EB-5B4F-B3AB-A7F760ABA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43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©2015 Science Island</a:t>
            </a:r>
          </a:p>
        </p:txBody>
      </p:sp>
    </p:spTree>
    <p:extLst>
      <p:ext uri="{BB962C8B-B14F-4D97-AF65-F5344CB8AC3E}">
        <p14:creationId xmlns:p14="http://schemas.microsoft.com/office/powerpoint/2010/main" val="697280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1" y="309457"/>
            <a:ext cx="3309144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309457"/>
            <a:ext cx="5622925" cy="6633528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1" y="1626447"/>
            <a:ext cx="3309144" cy="5316538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Science Island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407A2-85EB-5B4F-B3AB-A7F760ABA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2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0"/>
            <a:ext cx="6035040" cy="64230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/>
          <a:lstStyle>
            <a:lvl1pPr marL="0" indent="0">
              <a:buNone/>
              <a:defRPr sz="3600"/>
            </a:lvl1pPr>
            <a:lvl2pPr marL="509412" indent="0">
              <a:buNone/>
              <a:defRPr sz="3100"/>
            </a:lvl2pPr>
            <a:lvl3pPr marL="1018824" indent="0">
              <a:buNone/>
              <a:defRPr sz="2700"/>
            </a:lvl3pPr>
            <a:lvl4pPr marL="1528237" indent="0">
              <a:buNone/>
              <a:defRPr sz="2200"/>
            </a:lvl4pPr>
            <a:lvl5pPr marL="2037649" indent="0">
              <a:buNone/>
              <a:defRPr sz="2200"/>
            </a:lvl5pPr>
            <a:lvl6pPr marL="2547061" indent="0">
              <a:buNone/>
              <a:defRPr sz="2200"/>
            </a:lvl6pPr>
            <a:lvl7pPr marL="3056473" indent="0">
              <a:buNone/>
              <a:defRPr sz="2200"/>
            </a:lvl7pPr>
            <a:lvl8pPr marL="3565886" indent="0">
              <a:buNone/>
              <a:defRPr sz="2200"/>
            </a:lvl8pPr>
            <a:lvl9pPr marL="4075298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3"/>
            <a:ext cx="6035040" cy="912177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Science Island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407A2-85EB-5B4F-B3AB-A7F760ABA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602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13560"/>
            <a:ext cx="9052560" cy="5129425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omic Sans MS"/>
                <a:cs typeface="Comic Sans MS"/>
              </a:defRPr>
            </a:lvl1pPr>
          </a:lstStyle>
          <a:p>
            <a:r>
              <a:rPr lang="en-US" dirty="0" smtClean="0"/>
              <a:t>©2015 Science Island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407A2-85EB-5B4F-B3AB-A7F760ABA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896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50941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50941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50941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5094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50941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50941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hyperlink" Target="https://en.wikipedia.org/wiki/Chloroplast#mediaviewer/File:Plagiomnium_affine_laminazellen.jpeg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commons.wikimedia.org/wiki/File:Letuce_-_Alface_-_Lechuga.jpg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bigstockphoto.com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cienceislandeducation.com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hyperlink" Target="http://www.scienceislandeducation.co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hyperlink" Target="http://www.scienceislandeducation.com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hyperlink" Target="http://www.scienceislandeducation.com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hyperlink" Target="http://www.scienceislandeducation.com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bigstockphoto.com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hyperlink" Target="http://www.scienceislandeducation.com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hyperlink" Target="http://commons.wikimedia.org/wiki/Main_Page#mediaviewer/File:Tamme-Lauri_tamm_suvepa%CC%88eval.jpg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commons.wikimedia.org/wiki/Category:Birds_eating#mediaviewer/File:Indian_Roller_Eating_Indian_Red_Scorpion.jpg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hyperlink" Target="https://en.wikipedia.org/wiki/Chloroplast#mediaviewer/File:Plagiomnium_affine_laminazellen.jpeg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commons.wikimedia.org/wiki/File:Leaf_Tissue_Structure.svg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bigstockphoto.com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165100"/>
            <a:ext cx="9728200" cy="742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40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" y="228600"/>
            <a:ext cx="9601200" cy="7315200"/>
          </a:xfrm>
          <a:prstGeom prst="rect">
            <a:avLst/>
          </a:prstGeom>
          <a:noFill/>
          <a:ln w="25400">
            <a:solidFill>
              <a:srgbClr val="008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  <a:noFill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Science Island</a:t>
            </a:r>
            <a:endParaRPr lang="en-US"/>
          </a:p>
        </p:txBody>
      </p:sp>
      <p:sp>
        <p:nvSpPr>
          <p:cNvPr id="13" name="Teardrop 12"/>
          <p:cNvSpPr/>
          <p:nvPr/>
        </p:nvSpPr>
        <p:spPr>
          <a:xfrm rot="18903135">
            <a:off x="8391302" y="669814"/>
            <a:ext cx="1114986" cy="1094389"/>
          </a:xfrm>
          <a:prstGeom prst="teardrop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500533" y="863600"/>
            <a:ext cx="929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/>
                <a:cs typeface="Comic Sans MS"/>
              </a:rPr>
              <a:t>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90133" y="2638961"/>
            <a:ext cx="7010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The primary “food” produced by photosynthesis is a 6-carbon sugar calle</a:t>
            </a:r>
            <a:r>
              <a:rPr lang="en-US" sz="4000" dirty="0">
                <a:latin typeface="Comic Sans MS"/>
                <a:cs typeface="Comic Sans MS"/>
              </a:rPr>
              <a:t>d</a:t>
            </a:r>
            <a:r>
              <a:rPr lang="en-US" sz="4000" dirty="0" smtClean="0">
                <a:latin typeface="Comic Sans MS"/>
                <a:cs typeface="Comic Sans MS"/>
              </a:rPr>
              <a:t> ___.</a:t>
            </a:r>
          </a:p>
        </p:txBody>
      </p:sp>
    </p:spTree>
    <p:extLst>
      <p:ext uri="{BB962C8B-B14F-4D97-AF65-F5344CB8AC3E}">
        <p14:creationId xmlns:p14="http://schemas.microsoft.com/office/powerpoint/2010/main" val="381008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" y="228600"/>
            <a:ext cx="9601200" cy="7315200"/>
          </a:xfrm>
          <a:prstGeom prst="rect">
            <a:avLst/>
          </a:prstGeom>
          <a:noFill/>
          <a:ln w="25400">
            <a:solidFill>
              <a:srgbClr val="008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  <a:noFill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Science Island</a:t>
            </a:r>
            <a:endParaRPr lang="en-US"/>
          </a:p>
        </p:txBody>
      </p:sp>
      <p:sp>
        <p:nvSpPr>
          <p:cNvPr id="13" name="Teardrop 12"/>
          <p:cNvSpPr/>
          <p:nvPr/>
        </p:nvSpPr>
        <p:spPr>
          <a:xfrm rot="18903135">
            <a:off x="8391302" y="669814"/>
            <a:ext cx="1114986" cy="1094389"/>
          </a:xfrm>
          <a:prstGeom prst="teardrop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500533" y="863600"/>
            <a:ext cx="929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10</a:t>
            </a:r>
            <a:endParaRPr lang="en-US" sz="4000" dirty="0">
              <a:latin typeface="Comic Sans MS"/>
              <a:cs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90133" y="2063228"/>
            <a:ext cx="701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What do plants use glucose for?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600" y="3321350"/>
            <a:ext cx="6045200" cy="335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6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" y="228600"/>
            <a:ext cx="9601200" cy="7315200"/>
          </a:xfrm>
          <a:prstGeom prst="rect">
            <a:avLst/>
          </a:prstGeom>
          <a:noFill/>
          <a:ln w="25400">
            <a:solidFill>
              <a:srgbClr val="008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  <a:noFill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Science Island</a:t>
            </a:r>
            <a:endParaRPr lang="en-US"/>
          </a:p>
        </p:txBody>
      </p:sp>
      <p:sp>
        <p:nvSpPr>
          <p:cNvPr id="13" name="Teardrop 12"/>
          <p:cNvSpPr/>
          <p:nvPr/>
        </p:nvSpPr>
        <p:spPr>
          <a:xfrm rot="18903135">
            <a:off x="8391302" y="669814"/>
            <a:ext cx="1114986" cy="1094389"/>
          </a:xfrm>
          <a:prstGeom prst="teardrop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500533" y="863600"/>
            <a:ext cx="929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11</a:t>
            </a:r>
            <a:endParaRPr lang="en-US" sz="4000" dirty="0">
              <a:latin typeface="Comic Sans MS"/>
              <a:cs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90133" y="2638961"/>
            <a:ext cx="701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Where do plants store excess glucose?</a:t>
            </a: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629" y="4385733"/>
            <a:ext cx="3583143" cy="2391748"/>
          </a:xfrm>
          <a:prstGeom prst="rect">
            <a:avLst/>
          </a:prstGeom>
          <a:ln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396434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" y="228600"/>
            <a:ext cx="9601200" cy="7315200"/>
          </a:xfrm>
          <a:prstGeom prst="rect">
            <a:avLst/>
          </a:prstGeom>
          <a:noFill/>
          <a:ln w="25400">
            <a:solidFill>
              <a:srgbClr val="008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  <a:noFill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Science Island</a:t>
            </a:r>
            <a:endParaRPr lang="en-US"/>
          </a:p>
        </p:txBody>
      </p:sp>
      <p:sp>
        <p:nvSpPr>
          <p:cNvPr id="13" name="Teardrop 12"/>
          <p:cNvSpPr/>
          <p:nvPr/>
        </p:nvSpPr>
        <p:spPr>
          <a:xfrm rot="18903135">
            <a:off x="8391302" y="669814"/>
            <a:ext cx="1114986" cy="1094389"/>
          </a:xfrm>
          <a:prstGeom prst="teardrop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500533" y="863600"/>
            <a:ext cx="929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12</a:t>
            </a:r>
            <a:endParaRPr lang="en-US" sz="4000" dirty="0">
              <a:latin typeface="Comic Sans MS"/>
              <a:cs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90133" y="2638961"/>
            <a:ext cx="701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Veins carry ___ and ___ to various parts of a plant.</a:t>
            </a:r>
          </a:p>
        </p:txBody>
      </p:sp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532" y="4419600"/>
            <a:ext cx="2689828" cy="2648797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9426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" y="228600"/>
            <a:ext cx="9601200" cy="7315200"/>
          </a:xfrm>
          <a:prstGeom prst="rect">
            <a:avLst/>
          </a:prstGeom>
          <a:noFill/>
          <a:ln w="25400">
            <a:solidFill>
              <a:srgbClr val="008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  <a:noFill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Science Island</a:t>
            </a:r>
            <a:endParaRPr lang="en-US"/>
          </a:p>
        </p:txBody>
      </p:sp>
      <p:sp>
        <p:nvSpPr>
          <p:cNvPr id="13" name="Teardrop 12"/>
          <p:cNvSpPr/>
          <p:nvPr/>
        </p:nvSpPr>
        <p:spPr>
          <a:xfrm rot="18903135">
            <a:off x="8391302" y="669814"/>
            <a:ext cx="1114986" cy="1094389"/>
          </a:xfrm>
          <a:prstGeom prst="teardrop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500533" y="863600"/>
            <a:ext cx="929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13</a:t>
            </a:r>
            <a:endParaRPr lang="en-US" sz="4000" dirty="0">
              <a:latin typeface="Comic Sans MS"/>
              <a:cs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68400" y="2638961"/>
            <a:ext cx="7721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Complete the chemical equation for photosynthesis.</a:t>
            </a:r>
          </a:p>
          <a:p>
            <a:pPr algn="ctr"/>
            <a:endParaRPr lang="en-US" sz="4000" dirty="0">
              <a:latin typeface="Comic Sans MS"/>
              <a:cs typeface="Comic Sans MS"/>
            </a:endParaRPr>
          </a:p>
          <a:p>
            <a:pPr algn="ctr"/>
            <a:r>
              <a:rPr lang="en-US" sz="4000" dirty="0" smtClean="0">
                <a:latin typeface="Comic Sans MS"/>
                <a:cs typeface="Comic Sans MS"/>
              </a:rPr>
              <a:t>6 ___ + 6 H</a:t>
            </a:r>
            <a:r>
              <a:rPr lang="en-US" sz="4000" baseline="-25000" dirty="0" smtClean="0">
                <a:latin typeface="Comic Sans MS"/>
                <a:cs typeface="Comic Sans MS"/>
              </a:rPr>
              <a:t>2</a:t>
            </a:r>
            <a:r>
              <a:rPr lang="en-US" sz="4000" dirty="0" smtClean="0">
                <a:latin typeface="Comic Sans MS"/>
                <a:cs typeface="Comic Sans MS"/>
              </a:rPr>
              <a:t>O </a:t>
            </a:r>
            <a:r>
              <a:rPr lang="en-US" sz="4000" dirty="0" smtClean="0">
                <a:latin typeface="Comic Sans MS"/>
                <a:cs typeface="Comic Sans MS"/>
                <a:sym typeface="Wingdings"/>
              </a:rPr>
              <a:t> ___ + 6 O</a:t>
            </a:r>
            <a:r>
              <a:rPr lang="en-US" sz="4000" baseline="-25000" dirty="0" smtClean="0">
                <a:latin typeface="Comic Sans MS"/>
                <a:cs typeface="Comic Sans MS"/>
                <a:sym typeface="Wingdings"/>
              </a:rPr>
              <a:t>2</a:t>
            </a:r>
            <a:endParaRPr lang="en-US" sz="4000" baseline="-25000" dirty="0" smtClean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8309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" y="228600"/>
            <a:ext cx="9601200" cy="7315200"/>
          </a:xfrm>
          <a:prstGeom prst="rect">
            <a:avLst/>
          </a:prstGeom>
          <a:noFill/>
          <a:ln w="25400">
            <a:solidFill>
              <a:srgbClr val="008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  <a:noFill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Science Island</a:t>
            </a:r>
            <a:endParaRPr lang="en-US"/>
          </a:p>
        </p:txBody>
      </p:sp>
      <p:sp>
        <p:nvSpPr>
          <p:cNvPr id="13" name="Teardrop 12"/>
          <p:cNvSpPr/>
          <p:nvPr/>
        </p:nvSpPr>
        <p:spPr>
          <a:xfrm rot="18903135">
            <a:off x="8391302" y="669814"/>
            <a:ext cx="1114986" cy="1094389"/>
          </a:xfrm>
          <a:prstGeom prst="teardrop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500533" y="863600"/>
            <a:ext cx="929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14</a:t>
            </a:r>
            <a:endParaRPr lang="en-US" sz="4000" dirty="0">
              <a:latin typeface="Comic Sans MS"/>
              <a:cs typeface="Comic Sans MS"/>
            </a:endParaRPr>
          </a:p>
        </p:txBody>
      </p:sp>
      <p:graphicFrame>
        <p:nvGraphicFramePr>
          <p:cNvPr id="7" name="Content Placeholder 3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6026916"/>
              </p:ext>
            </p:extLst>
          </p:nvPr>
        </p:nvGraphicFramePr>
        <p:xfrm>
          <a:off x="800100" y="2479464"/>
          <a:ext cx="84582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22706" y="1420743"/>
            <a:ext cx="68129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Explain this diagram.</a:t>
            </a:r>
            <a:endParaRPr lang="en-US" sz="40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76847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" y="228600"/>
            <a:ext cx="9601200" cy="7315200"/>
          </a:xfrm>
          <a:prstGeom prst="rect">
            <a:avLst/>
          </a:prstGeom>
          <a:noFill/>
          <a:ln w="25400">
            <a:solidFill>
              <a:srgbClr val="008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  <a:noFill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Science Island</a:t>
            </a:r>
            <a:endParaRPr lang="en-US"/>
          </a:p>
        </p:txBody>
      </p:sp>
      <p:sp>
        <p:nvSpPr>
          <p:cNvPr id="13" name="Teardrop 12"/>
          <p:cNvSpPr/>
          <p:nvPr/>
        </p:nvSpPr>
        <p:spPr>
          <a:xfrm rot="18903135">
            <a:off x="8391302" y="669814"/>
            <a:ext cx="1114986" cy="1094389"/>
          </a:xfrm>
          <a:prstGeom prst="teardrop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500533" y="863600"/>
            <a:ext cx="929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15</a:t>
            </a:r>
            <a:endParaRPr lang="en-US" sz="4000" dirty="0"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8684" y="2623009"/>
            <a:ext cx="74210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Visible light energy is absorbed by ___ molecules.</a:t>
            </a:r>
            <a:endParaRPr lang="en-US" sz="4000" dirty="0">
              <a:latin typeface="Comic Sans MS"/>
              <a:cs typeface="Comic Sans MS"/>
            </a:endParaRPr>
          </a:p>
        </p:txBody>
      </p:sp>
      <p:sp>
        <p:nvSpPr>
          <p:cNvPr id="8" name="Rectangle 7">
            <a:hlinkClick r:id="rId2"/>
          </p:cNvPr>
          <p:cNvSpPr/>
          <p:nvPr/>
        </p:nvSpPr>
        <p:spPr bwMode="auto">
          <a:xfrm>
            <a:off x="1181100" y="5308600"/>
            <a:ext cx="7696200" cy="14478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660066"/>
              </a:gs>
              <a:gs pos="18000">
                <a:srgbClr val="FF6600"/>
              </a:gs>
              <a:gs pos="34000">
                <a:srgbClr val="FFFF00"/>
              </a:gs>
              <a:gs pos="50000">
                <a:srgbClr val="008000"/>
              </a:gs>
              <a:gs pos="69000">
                <a:srgbClr val="3366FF"/>
              </a:gs>
              <a:gs pos="85000">
                <a:srgbClr val="0000FF"/>
              </a:gs>
            </a:gsLst>
            <a:lin ang="0" scaled="1"/>
            <a:tileRect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99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" y="228600"/>
            <a:ext cx="9601200" cy="7315200"/>
          </a:xfrm>
          <a:prstGeom prst="rect">
            <a:avLst/>
          </a:prstGeom>
          <a:noFill/>
          <a:ln w="25400">
            <a:solidFill>
              <a:srgbClr val="008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  <a:noFill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Science Island</a:t>
            </a:r>
            <a:endParaRPr lang="en-US"/>
          </a:p>
        </p:txBody>
      </p:sp>
      <p:sp>
        <p:nvSpPr>
          <p:cNvPr id="13" name="Teardrop 12"/>
          <p:cNvSpPr/>
          <p:nvPr/>
        </p:nvSpPr>
        <p:spPr>
          <a:xfrm rot="18903135">
            <a:off x="8391302" y="669814"/>
            <a:ext cx="1114986" cy="1094389"/>
          </a:xfrm>
          <a:prstGeom prst="teardrop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500533" y="863600"/>
            <a:ext cx="929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16</a:t>
            </a:r>
            <a:endParaRPr lang="en-US" sz="4000" dirty="0"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8684" y="2623009"/>
            <a:ext cx="74210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The </a:t>
            </a:r>
            <a:r>
              <a:rPr lang="en-US" sz="4000" dirty="0" smtClean="0">
                <a:solidFill>
                  <a:srgbClr val="008000"/>
                </a:solidFill>
                <a:latin typeface="Comic Sans MS"/>
                <a:cs typeface="Comic Sans MS"/>
              </a:rPr>
              <a:t>green</a:t>
            </a:r>
            <a:r>
              <a:rPr lang="en-US" sz="4000" dirty="0" smtClean="0">
                <a:latin typeface="Comic Sans MS"/>
                <a:cs typeface="Comic Sans MS"/>
              </a:rPr>
              <a:t> pigment in plants is called ___.</a:t>
            </a:r>
            <a:endParaRPr lang="en-US" sz="40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46060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" y="228600"/>
            <a:ext cx="9601200" cy="7315200"/>
          </a:xfrm>
          <a:prstGeom prst="rect">
            <a:avLst/>
          </a:prstGeom>
          <a:noFill/>
          <a:ln w="25400">
            <a:solidFill>
              <a:srgbClr val="008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  <a:noFill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Science Island</a:t>
            </a:r>
            <a:endParaRPr lang="en-US"/>
          </a:p>
        </p:txBody>
      </p:sp>
      <p:sp>
        <p:nvSpPr>
          <p:cNvPr id="13" name="Teardrop 12"/>
          <p:cNvSpPr/>
          <p:nvPr/>
        </p:nvSpPr>
        <p:spPr>
          <a:xfrm rot="18903135">
            <a:off x="8391302" y="669814"/>
            <a:ext cx="1114986" cy="1094389"/>
          </a:xfrm>
          <a:prstGeom prst="teardrop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500533" y="863600"/>
            <a:ext cx="929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17</a:t>
            </a:r>
            <a:endParaRPr lang="en-US" sz="4000" dirty="0"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8684" y="1571486"/>
            <a:ext cx="74210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___ first converts light energy into ATP &amp; NADPH. Then, ATP &amp; NADPH are used to make ___.</a:t>
            </a:r>
            <a:endParaRPr lang="en-US" sz="4000" dirty="0">
              <a:latin typeface="Comic Sans MS"/>
              <a:cs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15200" y="47244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aphicFrame>
        <p:nvGraphicFramePr>
          <p:cNvPr id="8" name="Content Placeholder 5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4217986404"/>
              </p:ext>
            </p:extLst>
          </p:nvPr>
        </p:nvGraphicFramePr>
        <p:xfrm>
          <a:off x="2444700" y="4181264"/>
          <a:ext cx="5169000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31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165100"/>
            <a:ext cx="9728200" cy="742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2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" y="228600"/>
            <a:ext cx="9601200" cy="7315200"/>
          </a:xfrm>
          <a:prstGeom prst="rect">
            <a:avLst/>
          </a:prstGeom>
          <a:noFill/>
          <a:ln w="25400">
            <a:solidFill>
              <a:srgbClr val="008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  <a:noFill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Science Island</a:t>
            </a:r>
            <a:endParaRPr lang="en-US"/>
          </a:p>
        </p:txBody>
      </p:sp>
      <p:sp>
        <p:nvSpPr>
          <p:cNvPr id="13" name="Teardrop 12"/>
          <p:cNvSpPr/>
          <p:nvPr/>
        </p:nvSpPr>
        <p:spPr>
          <a:xfrm rot="18903135">
            <a:off x="8391302" y="669814"/>
            <a:ext cx="1114986" cy="1094389"/>
          </a:xfrm>
          <a:prstGeom prst="teardrop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500533" y="863600"/>
            <a:ext cx="929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/>
                <a:cs typeface="Comic Sans MS"/>
              </a:rPr>
              <a:t>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90133" y="3098799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Define photosynthesis.</a:t>
            </a:r>
            <a:endParaRPr lang="en-US" sz="40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86149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" y="228600"/>
            <a:ext cx="9601200" cy="7315200"/>
          </a:xfrm>
          <a:prstGeom prst="rect">
            <a:avLst/>
          </a:prstGeom>
          <a:noFill/>
          <a:ln w="25400">
            <a:solidFill>
              <a:srgbClr val="008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  <a:noFill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Science Island</a:t>
            </a:r>
            <a:endParaRPr lang="en-US"/>
          </a:p>
        </p:txBody>
      </p:sp>
      <p:sp>
        <p:nvSpPr>
          <p:cNvPr id="13" name="Teardrop 12"/>
          <p:cNvSpPr/>
          <p:nvPr/>
        </p:nvSpPr>
        <p:spPr>
          <a:xfrm rot="18903135">
            <a:off x="8391302" y="669814"/>
            <a:ext cx="1114986" cy="1094389"/>
          </a:xfrm>
          <a:prstGeom prst="teardrop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500533" y="863600"/>
            <a:ext cx="929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19</a:t>
            </a:r>
            <a:endParaRPr lang="en-US" sz="4000" dirty="0"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8684" y="2872126"/>
            <a:ext cx="74210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NADPH is a high energy ___ ___ that is used to help turn CO</a:t>
            </a:r>
            <a:r>
              <a:rPr lang="en-US" sz="4000" baseline="-25000" dirty="0" smtClean="0">
                <a:latin typeface="Comic Sans MS"/>
                <a:cs typeface="Comic Sans MS"/>
              </a:rPr>
              <a:t>2</a:t>
            </a:r>
            <a:r>
              <a:rPr lang="en-US" sz="4000" dirty="0" smtClean="0">
                <a:latin typeface="Comic Sans MS"/>
                <a:cs typeface="Comic Sans MS"/>
              </a:rPr>
              <a:t> into glucose. </a:t>
            </a:r>
            <a:endParaRPr lang="en-US" sz="4000" dirty="0">
              <a:latin typeface="Comic Sans MS"/>
              <a:cs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15200" y="47244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57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165100"/>
            <a:ext cx="9728200" cy="742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9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" y="228600"/>
            <a:ext cx="9601200" cy="7315200"/>
          </a:xfrm>
          <a:prstGeom prst="rect">
            <a:avLst/>
          </a:prstGeom>
          <a:noFill/>
          <a:ln w="25400">
            <a:solidFill>
              <a:srgbClr val="008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  <a:noFill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Science Island</a:t>
            </a:r>
            <a:endParaRPr lang="en-US"/>
          </a:p>
        </p:txBody>
      </p:sp>
      <p:sp>
        <p:nvSpPr>
          <p:cNvPr id="13" name="Teardrop 12"/>
          <p:cNvSpPr/>
          <p:nvPr/>
        </p:nvSpPr>
        <p:spPr>
          <a:xfrm rot="18903135">
            <a:off x="8391302" y="669814"/>
            <a:ext cx="1114986" cy="1094389"/>
          </a:xfrm>
          <a:prstGeom prst="teardrop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500533" y="863600"/>
            <a:ext cx="929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21</a:t>
            </a:r>
            <a:endParaRPr lang="en-US" sz="4000" dirty="0"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2181" y="2601193"/>
            <a:ext cx="8634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The stage of photosynthesis that actually produces sugar is ___.</a:t>
            </a:r>
            <a:endParaRPr lang="en-US" sz="4000" dirty="0">
              <a:latin typeface="Comic Sans MS"/>
              <a:cs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15200" y="47244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305" y="4272975"/>
            <a:ext cx="3171791" cy="2778489"/>
          </a:xfrm>
          <a:prstGeom prst="rect">
            <a:avLst/>
          </a:prstGeom>
          <a:ln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47055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" y="228600"/>
            <a:ext cx="9601200" cy="7315200"/>
          </a:xfrm>
          <a:prstGeom prst="rect">
            <a:avLst/>
          </a:prstGeom>
          <a:noFill/>
          <a:ln w="25400">
            <a:solidFill>
              <a:srgbClr val="008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  <a:noFill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Science Island</a:t>
            </a:r>
            <a:endParaRPr lang="en-US"/>
          </a:p>
        </p:txBody>
      </p:sp>
      <p:sp>
        <p:nvSpPr>
          <p:cNvPr id="13" name="Teardrop 12"/>
          <p:cNvSpPr/>
          <p:nvPr/>
        </p:nvSpPr>
        <p:spPr>
          <a:xfrm rot="18903135">
            <a:off x="8391302" y="669814"/>
            <a:ext cx="1114986" cy="1094389"/>
          </a:xfrm>
          <a:prstGeom prst="teardrop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500533" y="863600"/>
            <a:ext cx="929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22</a:t>
            </a:r>
            <a:endParaRPr lang="en-US" sz="4000" dirty="0"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8684" y="3028428"/>
            <a:ext cx="74210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Where do the light reactions occur?</a:t>
            </a:r>
          </a:p>
          <a:p>
            <a:pPr algn="ctr"/>
            <a:r>
              <a:rPr lang="en-US" sz="4000" dirty="0" smtClean="0">
                <a:latin typeface="Comic Sans MS"/>
                <a:cs typeface="Comic Sans MS"/>
              </a:rPr>
              <a:t>Where does the Calvin Cycle occur?</a:t>
            </a:r>
            <a:endParaRPr lang="en-US" sz="4000" dirty="0">
              <a:latin typeface="Comic Sans MS"/>
              <a:cs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15200" y="47244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Sun 4"/>
          <p:cNvSpPr/>
          <p:nvPr/>
        </p:nvSpPr>
        <p:spPr>
          <a:xfrm>
            <a:off x="1100666" y="1337732"/>
            <a:ext cx="1642533" cy="1534393"/>
          </a:xfrm>
          <a:prstGeom prst="sun">
            <a:avLst/>
          </a:prstGeom>
          <a:solidFill>
            <a:srgbClr val="FFFF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17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165100"/>
            <a:ext cx="9728200" cy="742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33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" y="228600"/>
            <a:ext cx="9601200" cy="7315200"/>
          </a:xfrm>
          <a:prstGeom prst="rect">
            <a:avLst/>
          </a:prstGeom>
          <a:noFill/>
          <a:ln w="25400">
            <a:solidFill>
              <a:srgbClr val="008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  <a:noFill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Science Island</a:t>
            </a:r>
            <a:endParaRPr lang="en-US"/>
          </a:p>
        </p:txBody>
      </p:sp>
      <p:sp>
        <p:nvSpPr>
          <p:cNvPr id="13" name="Teardrop 12"/>
          <p:cNvSpPr/>
          <p:nvPr/>
        </p:nvSpPr>
        <p:spPr>
          <a:xfrm rot="18903135">
            <a:off x="8391302" y="669814"/>
            <a:ext cx="1114986" cy="1094389"/>
          </a:xfrm>
          <a:prstGeom prst="teardrop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500533" y="863600"/>
            <a:ext cx="929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24</a:t>
            </a:r>
            <a:endParaRPr lang="en-US" sz="4000" dirty="0"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8684" y="2588161"/>
            <a:ext cx="74210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The Light Reactions start when a pigment molecule in ___ absorbs a photon of light which excites one of the pigment’s ___.</a:t>
            </a:r>
            <a:endParaRPr lang="en-US" sz="4000" dirty="0">
              <a:latin typeface="Comic Sans MS"/>
              <a:cs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15200" y="47244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Lightning Bolt 3"/>
          <p:cNvSpPr/>
          <p:nvPr/>
        </p:nvSpPr>
        <p:spPr>
          <a:xfrm>
            <a:off x="2794000" y="1354667"/>
            <a:ext cx="1422400" cy="1233494"/>
          </a:xfrm>
          <a:prstGeom prst="lightningBol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20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" y="228600"/>
            <a:ext cx="9601200" cy="7315200"/>
          </a:xfrm>
          <a:prstGeom prst="rect">
            <a:avLst/>
          </a:prstGeom>
          <a:noFill/>
          <a:ln w="25400">
            <a:solidFill>
              <a:srgbClr val="008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  <a:noFill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Science Island</a:t>
            </a:r>
            <a:endParaRPr lang="en-US"/>
          </a:p>
        </p:txBody>
      </p:sp>
      <p:sp>
        <p:nvSpPr>
          <p:cNvPr id="13" name="Teardrop 12"/>
          <p:cNvSpPr/>
          <p:nvPr/>
        </p:nvSpPr>
        <p:spPr>
          <a:xfrm rot="18903135">
            <a:off x="8391302" y="669814"/>
            <a:ext cx="1114986" cy="1094389"/>
          </a:xfrm>
          <a:prstGeom prst="teardrop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500533" y="863600"/>
            <a:ext cx="929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25</a:t>
            </a:r>
            <a:endParaRPr lang="en-US" sz="4000" dirty="0"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8684" y="2588161"/>
            <a:ext cx="74210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An excited electron is passed from PSII to an ___  ___  ___ on its way to PSI.</a:t>
            </a:r>
            <a:endParaRPr lang="en-US" sz="4000" dirty="0">
              <a:latin typeface="Comic Sans MS"/>
              <a:cs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15200" y="47244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50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165100"/>
            <a:ext cx="9728200" cy="742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9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" y="228600"/>
            <a:ext cx="9601200" cy="7315200"/>
          </a:xfrm>
          <a:prstGeom prst="rect">
            <a:avLst/>
          </a:prstGeom>
          <a:noFill/>
          <a:ln w="25400">
            <a:solidFill>
              <a:srgbClr val="008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  <a:noFill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Science Island</a:t>
            </a:r>
            <a:endParaRPr lang="en-US"/>
          </a:p>
        </p:txBody>
      </p:sp>
      <p:sp>
        <p:nvSpPr>
          <p:cNvPr id="13" name="Teardrop 12"/>
          <p:cNvSpPr/>
          <p:nvPr/>
        </p:nvSpPr>
        <p:spPr>
          <a:xfrm rot="18903135">
            <a:off x="8391302" y="669814"/>
            <a:ext cx="1114986" cy="1094389"/>
          </a:xfrm>
          <a:prstGeom prst="teardrop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500533" y="863600"/>
            <a:ext cx="929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27</a:t>
            </a:r>
            <a:endParaRPr lang="en-US" sz="4000" dirty="0"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4514" y="2588161"/>
            <a:ext cx="85493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___ is the diffusion of ions through a semi-permeable membrane. This diffusion through an ATP Synthase molecule produces ___ from ADP.</a:t>
            </a:r>
            <a:endParaRPr lang="en-US" sz="4000" dirty="0">
              <a:latin typeface="Comic Sans MS"/>
              <a:cs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15200" y="47244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40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" y="228600"/>
            <a:ext cx="9601200" cy="7315200"/>
          </a:xfrm>
          <a:prstGeom prst="rect">
            <a:avLst/>
          </a:prstGeom>
          <a:noFill/>
          <a:ln w="25400">
            <a:solidFill>
              <a:srgbClr val="008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  <a:noFill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Science Island</a:t>
            </a:r>
            <a:endParaRPr lang="en-US"/>
          </a:p>
        </p:txBody>
      </p:sp>
      <p:sp>
        <p:nvSpPr>
          <p:cNvPr id="13" name="Teardrop 12"/>
          <p:cNvSpPr/>
          <p:nvPr/>
        </p:nvSpPr>
        <p:spPr>
          <a:xfrm rot="18903135">
            <a:off x="8391302" y="669814"/>
            <a:ext cx="1114986" cy="1094389"/>
          </a:xfrm>
          <a:prstGeom prst="teardrop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500533" y="863600"/>
            <a:ext cx="929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28</a:t>
            </a:r>
            <a:endParaRPr lang="en-US" sz="4000" dirty="0"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8684" y="2588161"/>
            <a:ext cx="74210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Photosystem I passes a light-excited electron to a short electron transport chain which generates ___.</a:t>
            </a:r>
            <a:endParaRPr lang="en-US" sz="4000" dirty="0">
              <a:latin typeface="Comic Sans MS"/>
              <a:cs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15200" y="47244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70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" y="228600"/>
            <a:ext cx="9601200" cy="7315200"/>
          </a:xfrm>
          <a:prstGeom prst="rect">
            <a:avLst/>
          </a:prstGeom>
          <a:noFill/>
          <a:ln w="25400">
            <a:solidFill>
              <a:srgbClr val="008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  <a:noFill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Science Island</a:t>
            </a:r>
            <a:endParaRPr lang="en-US"/>
          </a:p>
        </p:txBody>
      </p:sp>
      <p:sp>
        <p:nvSpPr>
          <p:cNvPr id="13" name="Teardrop 12"/>
          <p:cNvSpPr/>
          <p:nvPr/>
        </p:nvSpPr>
        <p:spPr>
          <a:xfrm rot="18903135">
            <a:off x="8391302" y="669814"/>
            <a:ext cx="1114986" cy="1094389"/>
          </a:xfrm>
          <a:prstGeom prst="teardrop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500533" y="863600"/>
            <a:ext cx="929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/>
                <a:cs typeface="Comic Sans MS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78467" y="2437079"/>
            <a:ext cx="75014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___ produce their own ___ and are also called producers.</a:t>
            </a:r>
            <a:endParaRPr lang="en-US" sz="4000" dirty="0">
              <a:latin typeface="Comic Sans MS"/>
              <a:cs typeface="Comic Sans MS"/>
            </a:endParaRPr>
          </a:p>
        </p:txBody>
      </p:sp>
      <p:pic>
        <p:nvPicPr>
          <p:cNvPr id="7" name="Content Placeholder 10">
            <a:hlinkClick r:id="rId2"/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71800" y="3990764"/>
            <a:ext cx="4056063" cy="3213100"/>
          </a:xfrm>
          <a:prstGeom prst="rect">
            <a:avLst/>
          </a:prstGeom>
          <a:ln w="38100">
            <a:solidFill>
              <a:srgbClr val="333333"/>
            </a:solidFill>
          </a:ln>
        </p:spPr>
      </p:pic>
    </p:spTree>
    <p:extLst>
      <p:ext uri="{BB962C8B-B14F-4D97-AF65-F5344CB8AC3E}">
        <p14:creationId xmlns:p14="http://schemas.microsoft.com/office/powerpoint/2010/main" val="394886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" y="228600"/>
            <a:ext cx="9601200" cy="7315200"/>
          </a:xfrm>
          <a:prstGeom prst="rect">
            <a:avLst/>
          </a:prstGeom>
          <a:noFill/>
          <a:ln w="25400">
            <a:solidFill>
              <a:srgbClr val="008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  <a:noFill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Science Island</a:t>
            </a:r>
            <a:endParaRPr lang="en-US"/>
          </a:p>
        </p:txBody>
      </p:sp>
      <p:sp>
        <p:nvSpPr>
          <p:cNvPr id="13" name="Teardrop 12"/>
          <p:cNvSpPr/>
          <p:nvPr/>
        </p:nvSpPr>
        <p:spPr>
          <a:xfrm rot="18903135">
            <a:off x="8391302" y="669814"/>
            <a:ext cx="1114986" cy="1094389"/>
          </a:xfrm>
          <a:prstGeom prst="teardrop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500533" y="863600"/>
            <a:ext cx="929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29</a:t>
            </a:r>
            <a:endParaRPr lang="en-US" sz="4000" dirty="0"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6009" y="3224481"/>
            <a:ext cx="704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List the products of the Light Reactions.</a:t>
            </a:r>
            <a:endParaRPr lang="en-US" sz="4000" dirty="0">
              <a:latin typeface="Comic Sans MS"/>
              <a:cs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15200" y="47244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21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" y="228600"/>
            <a:ext cx="9601200" cy="7315200"/>
          </a:xfrm>
          <a:prstGeom prst="rect">
            <a:avLst/>
          </a:prstGeom>
          <a:noFill/>
          <a:ln w="25400">
            <a:solidFill>
              <a:srgbClr val="008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  <a:noFill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Science Island</a:t>
            </a:r>
            <a:endParaRPr lang="en-US"/>
          </a:p>
        </p:txBody>
      </p:sp>
      <p:sp>
        <p:nvSpPr>
          <p:cNvPr id="13" name="Teardrop 12"/>
          <p:cNvSpPr/>
          <p:nvPr/>
        </p:nvSpPr>
        <p:spPr>
          <a:xfrm rot="18903135">
            <a:off x="8391302" y="669814"/>
            <a:ext cx="1114986" cy="1094389"/>
          </a:xfrm>
          <a:prstGeom prst="teardrop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500533" y="863600"/>
            <a:ext cx="929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30</a:t>
            </a:r>
            <a:endParaRPr lang="en-US" sz="4000" dirty="0"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8684" y="2588161"/>
            <a:ext cx="74210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The Calvin Cycle does not require ___, but it does require the ___ of the Light Reactions.</a:t>
            </a:r>
            <a:endParaRPr lang="en-US" sz="4000" dirty="0">
              <a:latin typeface="Comic Sans MS"/>
              <a:cs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15200" y="47244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92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165100"/>
            <a:ext cx="9728200" cy="742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5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165100"/>
            <a:ext cx="9728200" cy="742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1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" y="228600"/>
            <a:ext cx="9601200" cy="7315200"/>
          </a:xfrm>
          <a:prstGeom prst="rect">
            <a:avLst/>
          </a:prstGeom>
          <a:noFill/>
          <a:ln w="25400">
            <a:solidFill>
              <a:srgbClr val="008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  <a:noFill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Science Island</a:t>
            </a:r>
            <a:endParaRPr lang="en-US"/>
          </a:p>
        </p:txBody>
      </p:sp>
      <p:sp>
        <p:nvSpPr>
          <p:cNvPr id="13" name="Teardrop 12"/>
          <p:cNvSpPr/>
          <p:nvPr/>
        </p:nvSpPr>
        <p:spPr>
          <a:xfrm rot="18903135">
            <a:off x="8391302" y="669814"/>
            <a:ext cx="1114986" cy="1094389"/>
          </a:xfrm>
          <a:prstGeom prst="teardrop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500533" y="863600"/>
            <a:ext cx="929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33</a:t>
            </a:r>
            <a:endParaRPr lang="en-US" sz="4000" dirty="0"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5351" y="2164828"/>
            <a:ext cx="811122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Put these 4 steps of the Calvin Cycle in the correct order.</a:t>
            </a:r>
          </a:p>
          <a:p>
            <a:pPr algn="ctr"/>
            <a:endParaRPr lang="en-US" sz="4000" dirty="0" smtClean="0">
              <a:latin typeface="Comic Sans MS"/>
              <a:cs typeface="Comic Sans MS"/>
            </a:endParaRPr>
          </a:p>
          <a:p>
            <a:pPr lvl="2"/>
            <a:r>
              <a:rPr lang="en-US" sz="4000" dirty="0" smtClean="0">
                <a:latin typeface="Comic Sans MS"/>
                <a:cs typeface="Comic Sans MS"/>
              </a:rPr>
              <a:t>a. </a:t>
            </a:r>
            <a:r>
              <a:rPr lang="en-US" sz="4000" dirty="0" err="1" smtClean="0">
                <a:latin typeface="Comic Sans MS"/>
                <a:cs typeface="Comic Sans MS"/>
              </a:rPr>
              <a:t>RuBP</a:t>
            </a:r>
            <a:r>
              <a:rPr lang="en-US" sz="4000" dirty="0" smtClean="0">
                <a:latin typeface="Comic Sans MS"/>
                <a:cs typeface="Comic Sans MS"/>
              </a:rPr>
              <a:t> </a:t>
            </a:r>
            <a:r>
              <a:rPr lang="en-US" sz="4000" dirty="0">
                <a:latin typeface="Comic Sans MS"/>
                <a:cs typeface="Comic Sans MS"/>
              </a:rPr>
              <a:t>Regenerated</a:t>
            </a:r>
          </a:p>
          <a:p>
            <a:pPr lvl="2"/>
            <a:r>
              <a:rPr lang="en-US" sz="4000" dirty="0" smtClean="0">
                <a:latin typeface="Comic Sans MS"/>
                <a:cs typeface="Comic Sans MS"/>
              </a:rPr>
              <a:t>b. Reduction to form G3P</a:t>
            </a:r>
          </a:p>
          <a:p>
            <a:pPr lvl="2"/>
            <a:r>
              <a:rPr lang="en-US" sz="4000" dirty="0" smtClean="0">
                <a:latin typeface="Comic Sans MS"/>
                <a:cs typeface="Comic Sans MS"/>
              </a:rPr>
              <a:t>c. G3P Released</a:t>
            </a:r>
          </a:p>
          <a:p>
            <a:pPr lvl="2"/>
            <a:r>
              <a:rPr lang="en-US" sz="4000" dirty="0" smtClean="0">
                <a:latin typeface="Comic Sans MS"/>
                <a:cs typeface="Comic Sans MS"/>
              </a:rPr>
              <a:t>d. Carbon </a:t>
            </a:r>
            <a:r>
              <a:rPr lang="en-US" sz="4000" dirty="0">
                <a:latin typeface="Comic Sans MS"/>
                <a:cs typeface="Comic Sans MS"/>
              </a:rPr>
              <a:t>fixation</a:t>
            </a:r>
          </a:p>
          <a:p>
            <a:pPr algn="ctr"/>
            <a:endParaRPr lang="en-US" sz="4000" dirty="0" smtClean="0">
              <a:latin typeface="Comic Sans MS"/>
              <a:cs typeface="Comic Sans MS"/>
            </a:endParaRPr>
          </a:p>
          <a:p>
            <a:pPr algn="ctr"/>
            <a:endParaRPr lang="en-US" sz="4000" dirty="0">
              <a:latin typeface="Comic Sans MS"/>
              <a:cs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15200" y="47244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113867" y="6841067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519333" y="6604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15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" y="228600"/>
            <a:ext cx="9601200" cy="7315200"/>
          </a:xfrm>
          <a:prstGeom prst="rect">
            <a:avLst/>
          </a:prstGeom>
          <a:noFill/>
          <a:ln w="25400">
            <a:solidFill>
              <a:srgbClr val="008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  <a:noFill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Science Island</a:t>
            </a:r>
            <a:endParaRPr lang="en-US"/>
          </a:p>
        </p:txBody>
      </p:sp>
      <p:sp>
        <p:nvSpPr>
          <p:cNvPr id="13" name="Teardrop 12"/>
          <p:cNvSpPr/>
          <p:nvPr/>
        </p:nvSpPr>
        <p:spPr>
          <a:xfrm rot="18903135">
            <a:off x="8391302" y="669814"/>
            <a:ext cx="1114986" cy="1094389"/>
          </a:xfrm>
          <a:prstGeom prst="teardrop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500533" y="863600"/>
            <a:ext cx="929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34</a:t>
            </a:r>
            <a:endParaRPr lang="en-US" sz="4000" dirty="0"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5351" y="2164828"/>
            <a:ext cx="811122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Put these 4 steps of the Light Reactions in the correct order.</a:t>
            </a:r>
          </a:p>
          <a:p>
            <a:pPr algn="ctr"/>
            <a:endParaRPr lang="en-US" sz="4000" dirty="0" smtClean="0">
              <a:latin typeface="Comic Sans MS"/>
              <a:cs typeface="Comic Sans MS"/>
            </a:endParaRPr>
          </a:p>
          <a:p>
            <a:pPr marL="1761774" lvl="2" indent="-742950">
              <a:buAutoNum type="alphaLcPeriod"/>
            </a:pPr>
            <a:r>
              <a:rPr lang="en-US" sz="4000" dirty="0" smtClean="0">
                <a:latin typeface="Comic Sans MS"/>
                <a:cs typeface="Comic Sans MS"/>
              </a:rPr>
              <a:t>ATP-producing ETC</a:t>
            </a:r>
          </a:p>
          <a:p>
            <a:pPr marL="1761774" lvl="2" indent="-742950">
              <a:buAutoNum type="alphaLcPeriod"/>
            </a:pPr>
            <a:r>
              <a:rPr lang="en-US" sz="4000" dirty="0" smtClean="0">
                <a:latin typeface="Comic Sans MS"/>
                <a:cs typeface="Comic Sans MS"/>
              </a:rPr>
              <a:t>Photosystem I</a:t>
            </a:r>
          </a:p>
          <a:p>
            <a:pPr marL="1761774" lvl="2" indent="-742950">
              <a:buAutoNum type="alphaLcPeriod"/>
            </a:pPr>
            <a:r>
              <a:rPr lang="en-US" sz="4000" dirty="0" smtClean="0">
                <a:latin typeface="Comic Sans MS"/>
                <a:cs typeface="Comic Sans MS"/>
              </a:rPr>
              <a:t>Photosystem II</a:t>
            </a:r>
          </a:p>
          <a:p>
            <a:pPr marL="1761774" lvl="2" indent="-742950">
              <a:buAutoNum type="alphaLcPeriod"/>
            </a:pPr>
            <a:r>
              <a:rPr lang="en-US" sz="4000" dirty="0" smtClean="0">
                <a:latin typeface="Comic Sans MS"/>
                <a:cs typeface="Comic Sans MS"/>
              </a:rPr>
              <a:t>NADPH-producing ETC</a:t>
            </a:r>
          </a:p>
          <a:p>
            <a:pPr algn="ctr"/>
            <a:endParaRPr lang="en-US" sz="4000" dirty="0">
              <a:latin typeface="Comic Sans MS"/>
              <a:cs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15200" y="47244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113867" y="6841067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519333" y="6604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9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" y="228600"/>
            <a:ext cx="9601200" cy="7315200"/>
          </a:xfrm>
          <a:prstGeom prst="rect">
            <a:avLst/>
          </a:prstGeom>
          <a:noFill/>
          <a:ln w="25400">
            <a:solidFill>
              <a:srgbClr val="008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  <a:noFill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Science Island</a:t>
            </a:r>
            <a:endParaRPr lang="en-US"/>
          </a:p>
        </p:txBody>
      </p:sp>
      <p:sp>
        <p:nvSpPr>
          <p:cNvPr id="13" name="Teardrop 12"/>
          <p:cNvSpPr/>
          <p:nvPr/>
        </p:nvSpPr>
        <p:spPr>
          <a:xfrm rot="18903135">
            <a:off x="8391302" y="669814"/>
            <a:ext cx="1114986" cy="1094389"/>
          </a:xfrm>
          <a:prstGeom prst="teardrop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500533" y="863600"/>
            <a:ext cx="929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35</a:t>
            </a:r>
            <a:endParaRPr lang="en-US" sz="4000" dirty="0"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4742" y="1571553"/>
            <a:ext cx="868891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Complete these statements about the carbon cycle:</a:t>
            </a:r>
          </a:p>
          <a:p>
            <a:pPr algn="ctr"/>
            <a:endParaRPr lang="en-US" sz="4000" dirty="0" smtClean="0">
              <a:latin typeface="Comic Sans MS"/>
              <a:cs typeface="Comic Sans MS"/>
            </a:endParaRPr>
          </a:p>
          <a:p>
            <a:pPr algn="ctr"/>
            <a:r>
              <a:rPr lang="en-US" sz="4000" dirty="0" smtClean="0">
                <a:latin typeface="Comic Sans MS"/>
                <a:cs typeface="Comic Sans MS"/>
              </a:rPr>
              <a:t>Photosynthesis converts inorganic CO</a:t>
            </a:r>
            <a:r>
              <a:rPr lang="en-US" sz="4000" baseline="-25000" dirty="0" smtClean="0">
                <a:latin typeface="Comic Sans MS"/>
                <a:cs typeface="Comic Sans MS"/>
              </a:rPr>
              <a:t>2</a:t>
            </a:r>
            <a:r>
              <a:rPr lang="en-US" sz="4000" dirty="0" smtClean="0">
                <a:latin typeface="Comic Sans MS"/>
                <a:cs typeface="Comic Sans MS"/>
              </a:rPr>
              <a:t> into ___ compounds. Cellular respiration uses organic compounds and releases ___ into the atmosphere.</a:t>
            </a:r>
          </a:p>
          <a:p>
            <a:pPr algn="ctr"/>
            <a:endParaRPr lang="en-US" sz="4000" dirty="0">
              <a:latin typeface="Comic Sans MS"/>
              <a:cs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15200" y="47244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113867" y="6841067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519333" y="6604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Donut 5"/>
          <p:cNvSpPr/>
          <p:nvPr/>
        </p:nvSpPr>
        <p:spPr>
          <a:xfrm>
            <a:off x="7802033" y="5844177"/>
            <a:ext cx="1397000" cy="1397000"/>
          </a:xfrm>
          <a:prstGeom prst="donut">
            <a:avLst>
              <a:gd name="adj" fmla="val 15282"/>
            </a:avLst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C</a:t>
            </a:r>
            <a:endParaRPr lang="en-US" sz="54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7" name="Isosceles Triangle 6"/>
          <p:cNvSpPr/>
          <p:nvPr/>
        </p:nvSpPr>
        <p:spPr>
          <a:xfrm rot="9139383">
            <a:off x="8600953" y="5999940"/>
            <a:ext cx="774973" cy="423333"/>
          </a:xfrm>
          <a:prstGeom prst="triangl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1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" y="228600"/>
            <a:ext cx="9601200" cy="7315200"/>
          </a:xfrm>
          <a:prstGeom prst="rect">
            <a:avLst/>
          </a:prstGeom>
          <a:noFill/>
          <a:ln w="25400">
            <a:solidFill>
              <a:srgbClr val="008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  <a:noFill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Science Island</a:t>
            </a:r>
            <a:endParaRPr lang="en-US"/>
          </a:p>
        </p:txBody>
      </p:sp>
      <p:sp>
        <p:nvSpPr>
          <p:cNvPr id="13" name="Teardrop 12"/>
          <p:cNvSpPr/>
          <p:nvPr/>
        </p:nvSpPr>
        <p:spPr>
          <a:xfrm rot="18903135">
            <a:off x="8391302" y="669814"/>
            <a:ext cx="1114986" cy="1094389"/>
          </a:xfrm>
          <a:prstGeom prst="teardrop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75305" y="2916704"/>
            <a:ext cx="73077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Make your own matching task cards by inserting duplicate slides.</a:t>
            </a:r>
            <a:endParaRPr lang="en-US" sz="4000" dirty="0">
              <a:latin typeface="Comic Sans MS"/>
              <a:cs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15200" y="47244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113867" y="6841067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519333" y="6604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08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" y="228600"/>
            <a:ext cx="9601200" cy="7315200"/>
          </a:xfrm>
          <a:prstGeom prst="rect">
            <a:avLst/>
          </a:prstGeom>
          <a:noFill/>
          <a:ln w="25400">
            <a:solidFill>
              <a:srgbClr val="008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  <a:noFill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Science Island</a:t>
            </a:r>
            <a:endParaRPr lang="en-US"/>
          </a:p>
        </p:txBody>
      </p:sp>
      <p:sp>
        <p:nvSpPr>
          <p:cNvPr id="13" name="Teardrop 12"/>
          <p:cNvSpPr/>
          <p:nvPr/>
        </p:nvSpPr>
        <p:spPr>
          <a:xfrm rot="18903135">
            <a:off x="8391302" y="669814"/>
            <a:ext cx="1114986" cy="1094389"/>
          </a:xfrm>
          <a:prstGeom prst="teardrop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500533" y="863600"/>
            <a:ext cx="929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/>
                <a:cs typeface="Comic Sans MS"/>
              </a:rPr>
              <a:t>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90133" y="2437079"/>
            <a:ext cx="701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Heterotrophs must consume  ___ and are also called ___.</a:t>
            </a:r>
            <a:endParaRPr lang="en-US" sz="4000" dirty="0">
              <a:latin typeface="Comic Sans MS"/>
              <a:cs typeface="Comic Sans MS"/>
            </a:endParaRPr>
          </a:p>
        </p:txBody>
      </p:sp>
      <p:pic>
        <p:nvPicPr>
          <p:cNvPr id="8" name="Content Placeholder 2">
            <a:hlinkClick r:id="rId2"/>
          </p:cNvPr>
          <p:cNvPicPr>
            <a:picLocks noGrp="1"/>
          </p:cNvPicPr>
          <p:nvPr>
            <p:ph sz="quarter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71" t="268" b="5543"/>
          <a:stretch/>
        </p:blipFill>
        <p:spPr>
          <a:xfrm>
            <a:off x="2770632" y="3985176"/>
            <a:ext cx="4059936" cy="3218688"/>
          </a:xfrm>
          <a:prstGeom prst="rect">
            <a:avLst/>
          </a:prstGeom>
          <a:ln w="38100">
            <a:solidFill>
              <a:srgbClr val="333333"/>
            </a:solidFill>
          </a:ln>
        </p:spPr>
      </p:pic>
    </p:spTree>
    <p:extLst>
      <p:ext uri="{BB962C8B-B14F-4D97-AF65-F5344CB8AC3E}">
        <p14:creationId xmlns:p14="http://schemas.microsoft.com/office/powerpoint/2010/main" val="129401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165100"/>
            <a:ext cx="9728200" cy="742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70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" y="228600"/>
            <a:ext cx="9601200" cy="7315200"/>
          </a:xfrm>
          <a:prstGeom prst="rect">
            <a:avLst/>
          </a:prstGeom>
          <a:noFill/>
          <a:ln w="25400">
            <a:solidFill>
              <a:srgbClr val="008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  <a:noFill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Science Island</a:t>
            </a:r>
            <a:endParaRPr lang="en-US"/>
          </a:p>
        </p:txBody>
      </p:sp>
      <p:sp>
        <p:nvSpPr>
          <p:cNvPr id="13" name="Teardrop 12"/>
          <p:cNvSpPr/>
          <p:nvPr/>
        </p:nvSpPr>
        <p:spPr>
          <a:xfrm rot="18903135">
            <a:off x="8391302" y="669814"/>
            <a:ext cx="1114986" cy="1094389"/>
          </a:xfrm>
          <a:prstGeom prst="teardrop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500533" y="863600"/>
            <a:ext cx="929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/>
                <a:cs typeface="Comic Sans MS"/>
              </a:rPr>
              <a:t>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90133" y="1637898"/>
            <a:ext cx="701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Label these chloroplast structures.</a:t>
            </a:r>
          </a:p>
          <a:p>
            <a:pPr algn="ctr"/>
            <a:endParaRPr lang="en-US" sz="4000" dirty="0"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267" y="3098165"/>
            <a:ext cx="6129867" cy="4105700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sp>
        <p:nvSpPr>
          <p:cNvPr id="4" name="Oval 3"/>
          <p:cNvSpPr/>
          <p:nvPr/>
        </p:nvSpPr>
        <p:spPr>
          <a:xfrm>
            <a:off x="5621867" y="3280280"/>
            <a:ext cx="1303866" cy="558800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omic Sans MS"/>
                <a:cs typeface="Comic Sans MS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2590801" y="6795072"/>
            <a:ext cx="1303866" cy="558800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Comic Sans MS"/>
                <a:cs typeface="Comic Sans MS"/>
              </a:rPr>
              <a:t>2</a:t>
            </a:r>
            <a:endParaRPr lang="en-US" sz="40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047067" y="6645065"/>
            <a:ext cx="1303866" cy="558800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Comic Sans MS"/>
                <a:cs typeface="Comic Sans MS"/>
              </a:rPr>
              <a:t>3</a:t>
            </a:r>
            <a:endParaRPr lang="en-US" sz="40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21420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" y="228600"/>
            <a:ext cx="9601200" cy="7315200"/>
          </a:xfrm>
          <a:prstGeom prst="rect">
            <a:avLst/>
          </a:prstGeom>
          <a:noFill/>
          <a:ln w="25400">
            <a:solidFill>
              <a:srgbClr val="008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  <a:noFill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Science Island</a:t>
            </a:r>
            <a:endParaRPr lang="en-US"/>
          </a:p>
        </p:txBody>
      </p:sp>
      <p:sp>
        <p:nvSpPr>
          <p:cNvPr id="13" name="Teardrop 12"/>
          <p:cNvSpPr/>
          <p:nvPr/>
        </p:nvSpPr>
        <p:spPr>
          <a:xfrm rot="18903135">
            <a:off x="8391302" y="669814"/>
            <a:ext cx="1114986" cy="1094389"/>
          </a:xfrm>
          <a:prstGeom prst="teardrop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500533" y="863600"/>
            <a:ext cx="929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/>
                <a:cs typeface="Comic Sans MS"/>
              </a:rPr>
              <a:t>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90133" y="863600"/>
            <a:ext cx="7010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Identify the leaf layer where chloroplasts are concentrated.</a:t>
            </a:r>
          </a:p>
          <a:p>
            <a:pPr algn="ctr"/>
            <a:endParaRPr lang="en-US" sz="4000" dirty="0">
              <a:latin typeface="Comic Sans MS"/>
              <a:cs typeface="Comic Sans MS"/>
            </a:endParaRPr>
          </a:p>
        </p:txBody>
      </p:sp>
      <p:pic>
        <p:nvPicPr>
          <p:cNvPr id="11" name="Content Placeholder 2">
            <a:hlinkClick r:id="rId2"/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34"/>
          <a:stretch/>
        </p:blipFill>
        <p:spPr>
          <a:xfrm>
            <a:off x="2167466" y="3065465"/>
            <a:ext cx="6214533" cy="4138399"/>
          </a:xfrm>
          <a:prstGeom prst="rect">
            <a:avLst/>
          </a:prstGeom>
          <a:solidFill>
            <a:schemeClr val="bg1"/>
          </a:solidFill>
          <a:ln w="38100"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135852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" y="228600"/>
            <a:ext cx="9601200" cy="7315200"/>
          </a:xfrm>
          <a:prstGeom prst="rect">
            <a:avLst/>
          </a:prstGeom>
          <a:noFill/>
          <a:ln w="25400">
            <a:solidFill>
              <a:srgbClr val="008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  <a:noFill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Science Island</a:t>
            </a:r>
            <a:endParaRPr lang="en-US"/>
          </a:p>
        </p:txBody>
      </p:sp>
      <p:sp>
        <p:nvSpPr>
          <p:cNvPr id="13" name="Teardrop 12"/>
          <p:cNvSpPr/>
          <p:nvPr/>
        </p:nvSpPr>
        <p:spPr>
          <a:xfrm rot="18903135">
            <a:off x="8391302" y="669814"/>
            <a:ext cx="1114986" cy="1094389"/>
          </a:xfrm>
          <a:prstGeom prst="teardrop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500533" y="863600"/>
            <a:ext cx="929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/>
                <a:cs typeface="Comic Sans MS"/>
              </a:rPr>
              <a:t>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90133" y="1826161"/>
            <a:ext cx="701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Write the word equation for photosynthesis.</a:t>
            </a:r>
            <a:endParaRPr lang="en-US" sz="4000" dirty="0">
              <a:latin typeface="Comic Sans MS"/>
              <a:cs typeface="Comic Sans MS"/>
            </a:endParaRPr>
          </a:p>
        </p:txBody>
      </p:sp>
      <p:pic>
        <p:nvPicPr>
          <p:cNvPr id="8" name="Picture 7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9596" y="3280281"/>
            <a:ext cx="5155072" cy="3923583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2382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" y="228600"/>
            <a:ext cx="9601200" cy="7315200"/>
          </a:xfrm>
          <a:prstGeom prst="rect">
            <a:avLst/>
          </a:prstGeom>
          <a:noFill/>
          <a:ln w="25400">
            <a:solidFill>
              <a:srgbClr val="008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  <a:noFill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©2015 Science Island</a:t>
            </a:r>
            <a:endParaRPr lang="en-US"/>
          </a:p>
        </p:txBody>
      </p:sp>
      <p:sp>
        <p:nvSpPr>
          <p:cNvPr id="13" name="Teardrop 12"/>
          <p:cNvSpPr/>
          <p:nvPr/>
        </p:nvSpPr>
        <p:spPr>
          <a:xfrm rot="18903135">
            <a:off x="8391302" y="669814"/>
            <a:ext cx="1114986" cy="1094389"/>
          </a:xfrm>
          <a:prstGeom prst="teardrop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500533" y="863600"/>
            <a:ext cx="929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/>
                <a:cs typeface="Comic Sans MS"/>
              </a:rPr>
              <a:t>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90133" y="2164828"/>
            <a:ext cx="701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/>
                <a:cs typeface="Comic Sans MS"/>
              </a:rPr>
              <a:t>Pores on the underside of the leaf are called ___.</a:t>
            </a:r>
          </a:p>
        </p:txBody>
      </p:sp>
      <p:pic>
        <p:nvPicPr>
          <p:cNvPr id="8" name="Content Placeholder 6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7754" y="4062731"/>
            <a:ext cx="2767712" cy="3141133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237939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3647</TotalTime>
  <Words>571</Words>
  <Application>Microsoft Office PowerPoint</Application>
  <PresentationFormat>Custom</PresentationFormat>
  <Paragraphs>116</Paragraphs>
  <Slides>37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Brooks</dc:creator>
  <cp:lastModifiedBy>Jordana Jorgensen</cp:lastModifiedBy>
  <cp:revision>176</cp:revision>
  <cp:lastPrinted>2015-02-11T01:09:39Z</cp:lastPrinted>
  <dcterms:created xsi:type="dcterms:W3CDTF">2015-02-04T14:41:42Z</dcterms:created>
  <dcterms:modified xsi:type="dcterms:W3CDTF">2016-11-03T18:02:40Z</dcterms:modified>
</cp:coreProperties>
</file>