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61" r:id="rId2"/>
    <p:sldId id="259" r:id="rId3"/>
    <p:sldId id="267" r:id="rId4"/>
    <p:sldId id="262" r:id="rId5"/>
    <p:sldId id="263" r:id="rId6"/>
    <p:sldId id="265" r:id="rId7"/>
    <p:sldId id="264" r:id="rId8"/>
    <p:sldId id="266" r:id="rId9"/>
    <p:sldId id="295" r:id="rId10"/>
    <p:sldId id="268" r:id="rId11"/>
    <p:sldId id="269" r:id="rId12"/>
    <p:sldId id="270" r:id="rId13"/>
    <p:sldId id="290" r:id="rId14"/>
    <p:sldId id="271" r:id="rId15"/>
    <p:sldId id="294" r:id="rId16"/>
    <p:sldId id="272" r:id="rId17"/>
    <p:sldId id="273" r:id="rId18"/>
    <p:sldId id="296" r:id="rId19"/>
    <p:sldId id="275" r:id="rId20"/>
    <p:sldId id="276" r:id="rId21"/>
    <p:sldId id="293" r:id="rId22"/>
    <p:sldId id="277" r:id="rId23"/>
    <p:sldId id="292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91" r:id="rId32"/>
    <p:sldId id="285" r:id="rId33"/>
    <p:sldId id="286" r:id="rId34"/>
    <p:sldId id="287" r:id="rId35"/>
    <p:sldId id="288" r:id="rId36"/>
    <p:sldId id="289" r:id="rId37"/>
    <p:sldId id="297" r:id="rId38"/>
  </p:sldIdLst>
  <p:sldSz cx="10058400" cy="7772400"/>
  <p:notesSz cx="9144000" cy="68580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28910" autoAdjust="0"/>
    <p:restoredTop sz="90874" autoAdjust="0"/>
  </p:normalViewPr>
  <p:slideViewPr>
    <p:cSldViewPr snapToGrid="0" snapToObjects="1">
      <p:cViewPr>
        <p:scale>
          <a:sx n="75" d="100"/>
          <a:sy n="75" d="100"/>
        </p:scale>
        <p:origin x="-1386" y="-222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9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38F45D-27F0-7C47-8C75-6E47315A9A62}" type="doc">
      <dgm:prSet loTypeId="urn:microsoft.com/office/officeart/2005/8/layout/hProcess9" loCatId="" qsTypeId="urn:microsoft.com/office/officeart/2005/8/quickstyle/3D2" qsCatId="3D" csTypeId="urn:microsoft.com/office/officeart/2005/8/colors/accent1_2" csCatId="accent1" phldr="1"/>
      <dgm:spPr/>
    </dgm:pt>
    <dgm:pt modelId="{BE42A9B1-8F0F-B842-9544-1EDAF48CF2DE}">
      <dgm:prSet phldrT="[Text]"/>
      <dgm:spPr>
        <a:solidFill>
          <a:srgbClr val="FF800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dirty="0" smtClean="0">
              <a:latin typeface="Comic Sans MS"/>
              <a:cs typeface="Comic Sans MS"/>
            </a:rPr>
            <a:t>Sunlight</a:t>
          </a:r>
          <a:endParaRPr lang="en-US" dirty="0">
            <a:latin typeface="Comic Sans MS"/>
            <a:cs typeface="Comic Sans MS"/>
          </a:endParaRPr>
        </a:p>
      </dgm:t>
    </dgm:pt>
    <dgm:pt modelId="{687C8851-D0B9-894C-A154-485A542C407F}" type="parTrans" cxnId="{56524055-B7D7-8B41-888C-E339FFE5198F}">
      <dgm:prSet/>
      <dgm:spPr/>
      <dgm:t>
        <a:bodyPr/>
        <a:lstStyle/>
        <a:p>
          <a:endParaRPr lang="en-US"/>
        </a:p>
      </dgm:t>
    </dgm:pt>
    <dgm:pt modelId="{7F82F8B9-69A5-E843-98C7-305D17FE5EF0}" type="sibTrans" cxnId="{56524055-B7D7-8B41-888C-E339FFE5198F}">
      <dgm:prSet/>
      <dgm:spPr/>
      <dgm:t>
        <a:bodyPr/>
        <a:lstStyle/>
        <a:p>
          <a:endParaRPr lang="en-US"/>
        </a:p>
      </dgm:t>
    </dgm:pt>
    <dgm:pt modelId="{D3C33B75-B5B6-EC4B-B465-C1F5315B99F7}">
      <dgm:prSet phldrT="[Text]"/>
      <dgm:spPr>
        <a:solidFill>
          <a:srgbClr val="FF800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dirty="0" smtClean="0">
              <a:latin typeface="Comic Sans MS"/>
              <a:cs typeface="Comic Sans MS"/>
            </a:rPr>
            <a:t>Glucose</a:t>
          </a:r>
          <a:endParaRPr lang="en-US" dirty="0">
            <a:latin typeface="Comic Sans MS"/>
            <a:cs typeface="Comic Sans MS"/>
          </a:endParaRPr>
        </a:p>
      </dgm:t>
    </dgm:pt>
    <dgm:pt modelId="{98EDC784-B20D-ED46-94BE-6B80D535BB3D}" type="parTrans" cxnId="{F71A8138-0082-1D48-9107-AB7DDCD463BF}">
      <dgm:prSet/>
      <dgm:spPr/>
      <dgm:t>
        <a:bodyPr/>
        <a:lstStyle/>
        <a:p>
          <a:endParaRPr lang="en-US"/>
        </a:p>
      </dgm:t>
    </dgm:pt>
    <dgm:pt modelId="{2939CEA2-F76B-004F-B148-D7BCB2BF352B}" type="sibTrans" cxnId="{F71A8138-0082-1D48-9107-AB7DDCD463BF}">
      <dgm:prSet/>
      <dgm:spPr/>
      <dgm:t>
        <a:bodyPr/>
        <a:lstStyle/>
        <a:p>
          <a:endParaRPr lang="en-US"/>
        </a:p>
      </dgm:t>
    </dgm:pt>
    <dgm:pt modelId="{2F44E154-4957-3F4C-B220-96E96EBB83B5}">
      <dgm:prSet phldrT="[Text]"/>
      <dgm:spPr>
        <a:solidFill>
          <a:srgbClr val="FF800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dirty="0" smtClean="0">
              <a:latin typeface="Comic Sans MS"/>
              <a:cs typeface="Comic Sans MS"/>
            </a:rPr>
            <a:t>ATP</a:t>
          </a:r>
          <a:endParaRPr lang="en-US" dirty="0">
            <a:latin typeface="Comic Sans MS"/>
            <a:cs typeface="Comic Sans MS"/>
          </a:endParaRPr>
        </a:p>
      </dgm:t>
    </dgm:pt>
    <dgm:pt modelId="{2CB6882D-5F65-6A4E-A849-4CA8A886BB8E}" type="parTrans" cxnId="{88C97956-F9CA-F743-92AD-DE285B0FF176}">
      <dgm:prSet/>
      <dgm:spPr/>
      <dgm:t>
        <a:bodyPr/>
        <a:lstStyle/>
        <a:p>
          <a:endParaRPr lang="en-US"/>
        </a:p>
      </dgm:t>
    </dgm:pt>
    <dgm:pt modelId="{DE5AE819-D63B-8F44-B18C-BFFB85F4D51D}" type="sibTrans" cxnId="{88C97956-F9CA-F743-92AD-DE285B0FF176}">
      <dgm:prSet/>
      <dgm:spPr/>
      <dgm:t>
        <a:bodyPr/>
        <a:lstStyle/>
        <a:p>
          <a:endParaRPr lang="en-US"/>
        </a:p>
      </dgm:t>
    </dgm:pt>
    <dgm:pt modelId="{7F88A451-C82E-5B4B-911C-9EAD51FE6DB1}" type="pres">
      <dgm:prSet presAssocID="{E038F45D-27F0-7C47-8C75-6E47315A9A62}" presName="CompostProcess" presStyleCnt="0">
        <dgm:presLayoutVars>
          <dgm:dir/>
          <dgm:resizeHandles val="exact"/>
        </dgm:presLayoutVars>
      </dgm:prSet>
      <dgm:spPr/>
    </dgm:pt>
    <dgm:pt modelId="{DAE1E52A-5E43-674A-AB39-E7DD517D4B10}" type="pres">
      <dgm:prSet presAssocID="{E038F45D-27F0-7C47-8C75-6E47315A9A62}" presName="arrow" presStyleLbl="bgShp" presStyleIdx="0" presStyleCnt="1"/>
      <dgm:spPr>
        <a:solidFill>
          <a:srgbClr val="FFFF00"/>
        </a:solidFill>
        <a:ln>
          <a:solidFill>
            <a:srgbClr val="FF0000"/>
          </a:solidFill>
        </a:ln>
      </dgm:spPr>
    </dgm:pt>
    <dgm:pt modelId="{184DFB83-CD48-5747-A16C-E0D0FED0BFC4}" type="pres">
      <dgm:prSet presAssocID="{E038F45D-27F0-7C47-8C75-6E47315A9A62}" presName="linearProcess" presStyleCnt="0"/>
      <dgm:spPr/>
    </dgm:pt>
    <dgm:pt modelId="{A15B0514-AC08-3043-A41E-82130F0A1431}" type="pres">
      <dgm:prSet presAssocID="{BE42A9B1-8F0F-B842-9544-1EDAF48CF2DE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0270AD-0F2A-4B49-AE33-E4E811F96AE9}" type="pres">
      <dgm:prSet presAssocID="{7F82F8B9-69A5-E843-98C7-305D17FE5EF0}" presName="sibTrans" presStyleCnt="0"/>
      <dgm:spPr/>
    </dgm:pt>
    <dgm:pt modelId="{D44E88B6-7CBF-EB47-AEA2-753C8C1CDE44}" type="pres">
      <dgm:prSet presAssocID="{D3C33B75-B5B6-EC4B-B465-C1F5315B99F7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594229-4F33-2D4B-AE46-03F269D42AEF}" type="pres">
      <dgm:prSet presAssocID="{2939CEA2-F76B-004F-B148-D7BCB2BF352B}" presName="sibTrans" presStyleCnt="0"/>
      <dgm:spPr/>
    </dgm:pt>
    <dgm:pt modelId="{779C88ED-FCA4-C949-AFD8-A704277CE8A4}" type="pres">
      <dgm:prSet presAssocID="{2F44E154-4957-3F4C-B220-96E96EBB83B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C97956-F9CA-F743-92AD-DE285B0FF176}" srcId="{E038F45D-27F0-7C47-8C75-6E47315A9A62}" destId="{2F44E154-4957-3F4C-B220-96E96EBB83B5}" srcOrd="2" destOrd="0" parTransId="{2CB6882D-5F65-6A4E-A849-4CA8A886BB8E}" sibTransId="{DE5AE819-D63B-8F44-B18C-BFFB85F4D51D}"/>
    <dgm:cxn modelId="{8B9EB4B2-DB9B-7B48-B93B-80D6260DB41B}" type="presOf" srcId="{BE42A9B1-8F0F-B842-9544-1EDAF48CF2DE}" destId="{A15B0514-AC08-3043-A41E-82130F0A1431}" srcOrd="0" destOrd="0" presId="urn:microsoft.com/office/officeart/2005/8/layout/hProcess9"/>
    <dgm:cxn modelId="{F71A8138-0082-1D48-9107-AB7DDCD463BF}" srcId="{E038F45D-27F0-7C47-8C75-6E47315A9A62}" destId="{D3C33B75-B5B6-EC4B-B465-C1F5315B99F7}" srcOrd="1" destOrd="0" parTransId="{98EDC784-B20D-ED46-94BE-6B80D535BB3D}" sibTransId="{2939CEA2-F76B-004F-B148-D7BCB2BF352B}"/>
    <dgm:cxn modelId="{7F152CBC-3FFE-E849-83C1-828F00431CBE}" type="presOf" srcId="{D3C33B75-B5B6-EC4B-B465-C1F5315B99F7}" destId="{D44E88B6-7CBF-EB47-AEA2-753C8C1CDE44}" srcOrd="0" destOrd="0" presId="urn:microsoft.com/office/officeart/2005/8/layout/hProcess9"/>
    <dgm:cxn modelId="{80700B37-D508-3E44-B47B-F97CA7F62A32}" type="presOf" srcId="{2F44E154-4957-3F4C-B220-96E96EBB83B5}" destId="{779C88ED-FCA4-C949-AFD8-A704277CE8A4}" srcOrd="0" destOrd="0" presId="urn:microsoft.com/office/officeart/2005/8/layout/hProcess9"/>
    <dgm:cxn modelId="{CDE0D53D-04B0-C741-B7FC-E6670F22638F}" type="presOf" srcId="{E038F45D-27F0-7C47-8C75-6E47315A9A62}" destId="{7F88A451-C82E-5B4B-911C-9EAD51FE6DB1}" srcOrd="0" destOrd="0" presId="urn:microsoft.com/office/officeart/2005/8/layout/hProcess9"/>
    <dgm:cxn modelId="{56524055-B7D7-8B41-888C-E339FFE5198F}" srcId="{E038F45D-27F0-7C47-8C75-6E47315A9A62}" destId="{BE42A9B1-8F0F-B842-9544-1EDAF48CF2DE}" srcOrd="0" destOrd="0" parTransId="{687C8851-D0B9-894C-A154-485A542C407F}" sibTransId="{7F82F8B9-69A5-E843-98C7-305D17FE5EF0}"/>
    <dgm:cxn modelId="{6EEC3FA3-F419-A342-BBE9-ADC845611128}" type="presParOf" srcId="{7F88A451-C82E-5B4B-911C-9EAD51FE6DB1}" destId="{DAE1E52A-5E43-674A-AB39-E7DD517D4B10}" srcOrd="0" destOrd="0" presId="urn:microsoft.com/office/officeart/2005/8/layout/hProcess9"/>
    <dgm:cxn modelId="{8B6A5FA1-F5A8-2D4D-9E88-D730EC10B2CC}" type="presParOf" srcId="{7F88A451-C82E-5B4B-911C-9EAD51FE6DB1}" destId="{184DFB83-CD48-5747-A16C-E0D0FED0BFC4}" srcOrd="1" destOrd="0" presId="urn:microsoft.com/office/officeart/2005/8/layout/hProcess9"/>
    <dgm:cxn modelId="{04A5E380-9C1C-BC47-B99B-C8B7706848F3}" type="presParOf" srcId="{184DFB83-CD48-5747-A16C-E0D0FED0BFC4}" destId="{A15B0514-AC08-3043-A41E-82130F0A1431}" srcOrd="0" destOrd="0" presId="urn:microsoft.com/office/officeart/2005/8/layout/hProcess9"/>
    <dgm:cxn modelId="{EFFAFFD4-0741-2E4B-A5A5-94CEB8DA9FEF}" type="presParOf" srcId="{184DFB83-CD48-5747-A16C-E0D0FED0BFC4}" destId="{5B0270AD-0F2A-4B49-AE33-E4E811F96AE9}" srcOrd="1" destOrd="0" presId="urn:microsoft.com/office/officeart/2005/8/layout/hProcess9"/>
    <dgm:cxn modelId="{D664694B-2ACA-D24B-8C2E-18396706E05E}" type="presParOf" srcId="{184DFB83-CD48-5747-A16C-E0D0FED0BFC4}" destId="{D44E88B6-7CBF-EB47-AEA2-753C8C1CDE44}" srcOrd="2" destOrd="0" presId="urn:microsoft.com/office/officeart/2005/8/layout/hProcess9"/>
    <dgm:cxn modelId="{2C6F898D-2E38-2D43-8EC0-344560BAF120}" type="presParOf" srcId="{184DFB83-CD48-5747-A16C-E0D0FED0BFC4}" destId="{EF594229-4F33-2D4B-AE46-03F269D42AEF}" srcOrd="3" destOrd="0" presId="urn:microsoft.com/office/officeart/2005/8/layout/hProcess9"/>
    <dgm:cxn modelId="{EF6C7D21-CAD8-1046-9510-38E39792F1C6}" type="presParOf" srcId="{184DFB83-CD48-5747-A16C-E0D0FED0BFC4}" destId="{779C88ED-FCA4-C949-AFD8-A704277CE8A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F7B23A-63F6-A74B-AF63-8B7F58B17B0A}" type="doc">
      <dgm:prSet loTypeId="urn:microsoft.com/office/officeart/2005/8/layout/cycle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72C9A5-10ED-8F49-8041-87CF0B077D2B}">
      <dgm:prSet phldrT="[Text]"/>
      <dgm:spPr>
        <a:solidFill>
          <a:srgbClr val="FF6600"/>
        </a:solidFill>
        <a:ln w="76200" cmpd="sng">
          <a:solidFill>
            <a:srgbClr val="FFFF66"/>
          </a:solidFill>
        </a:ln>
      </dgm:spPr>
      <dgm:t>
        <a:bodyPr/>
        <a:lstStyle/>
        <a:p>
          <a:r>
            <a:rPr lang="en-US" dirty="0" smtClean="0">
              <a:solidFill>
                <a:srgbClr val="000000"/>
              </a:solidFill>
              <a:latin typeface="Comic Sans MS"/>
              <a:cs typeface="Comic Sans MS"/>
            </a:rPr>
            <a:t>Cellular Respiration</a:t>
          </a:r>
          <a:endParaRPr lang="en-US" dirty="0">
            <a:solidFill>
              <a:srgbClr val="000000"/>
            </a:solidFill>
            <a:latin typeface="Comic Sans MS"/>
            <a:cs typeface="Comic Sans MS"/>
          </a:endParaRPr>
        </a:p>
      </dgm:t>
    </dgm:pt>
    <dgm:pt modelId="{C5E50A39-676A-454F-9B1F-F620F712E5AD}" type="parTrans" cxnId="{2AE37CAF-19CD-7740-A8F9-4AF9C4194466}">
      <dgm:prSet/>
      <dgm:spPr/>
      <dgm:t>
        <a:bodyPr/>
        <a:lstStyle/>
        <a:p>
          <a:endParaRPr lang="en-US"/>
        </a:p>
      </dgm:t>
    </dgm:pt>
    <dgm:pt modelId="{7773D30A-ACE4-354A-9E77-AC3991D182F1}" type="sibTrans" cxnId="{2AE37CAF-19CD-7740-A8F9-4AF9C4194466}">
      <dgm:prSet/>
      <dgm:spPr>
        <a:ln w="12700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7AE7C03E-0A51-494F-8183-0C35AFE928D4}">
      <dgm:prSet phldrT="[Text]"/>
      <dgm:spPr>
        <a:solidFill>
          <a:srgbClr val="FFFF66"/>
        </a:solidFill>
        <a:ln w="76200" cmpd="sng">
          <a:solidFill>
            <a:srgbClr val="FF8000"/>
          </a:solidFill>
        </a:ln>
      </dgm:spPr>
      <dgm:t>
        <a:bodyPr/>
        <a:lstStyle/>
        <a:p>
          <a:r>
            <a:rPr lang="en-US" dirty="0" smtClean="0">
              <a:solidFill>
                <a:srgbClr val="000000"/>
              </a:solidFill>
              <a:latin typeface="Comic Sans MS"/>
              <a:cs typeface="Comic Sans MS"/>
            </a:rPr>
            <a:t>Photosynthesis</a:t>
          </a:r>
          <a:endParaRPr lang="en-US" dirty="0">
            <a:solidFill>
              <a:srgbClr val="000000"/>
            </a:solidFill>
            <a:latin typeface="Comic Sans MS"/>
            <a:cs typeface="Comic Sans MS"/>
          </a:endParaRPr>
        </a:p>
      </dgm:t>
    </dgm:pt>
    <dgm:pt modelId="{41CCC0AF-1ADA-3C46-AE7B-53806C00A7C9}" type="parTrans" cxnId="{D568EC1F-B545-2E41-92A5-E4626D5B9545}">
      <dgm:prSet/>
      <dgm:spPr/>
      <dgm:t>
        <a:bodyPr/>
        <a:lstStyle/>
        <a:p>
          <a:endParaRPr lang="en-US"/>
        </a:p>
      </dgm:t>
    </dgm:pt>
    <dgm:pt modelId="{89172CD5-6038-374C-A53D-0133D813563E}" type="sibTrans" cxnId="{D568EC1F-B545-2E41-92A5-E4626D5B9545}">
      <dgm:prSet/>
      <dgm:spPr>
        <a:ln w="12700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5E19AF63-CA5D-DA4C-B74B-81C2FBF16B5F}" type="pres">
      <dgm:prSet presAssocID="{8CF7B23A-63F6-A74B-AF63-8B7F58B17B0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D6E17B-A8FF-7F4A-A3F6-90C3FA653F3E}" type="pres">
      <dgm:prSet presAssocID="{FD72C9A5-10ED-8F49-8041-87CF0B077D2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8A5C52-1855-A04D-9BD2-4256284011D1}" type="pres">
      <dgm:prSet presAssocID="{FD72C9A5-10ED-8F49-8041-87CF0B077D2B}" presName="spNode" presStyleCnt="0"/>
      <dgm:spPr/>
    </dgm:pt>
    <dgm:pt modelId="{7F7A3511-F2DF-B945-9170-5B15F4FEA1E9}" type="pres">
      <dgm:prSet presAssocID="{7773D30A-ACE4-354A-9E77-AC3991D182F1}" presName="sibTrans" presStyleLbl="sibTrans1D1" presStyleIdx="0" presStyleCnt="2"/>
      <dgm:spPr/>
      <dgm:t>
        <a:bodyPr/>
        <a:lstStyle/>
        <a:p>
          <a:endParaRPr lang="en-US"/>
        </a:p>
      </dgm:t>
    </dgm:pt>
    <dgm:pt modelId="{06C37943-9C2E-4748-B132-30A533CE3D68}" type="pres">
      <dgm:prSet presAssocID="{7AE7C03E-0A51-494F-8183-0C35AFE928D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9C22F2-2AED-4945-8464-26B422CAD06B}" type="pres">
      <dgm:prSet presAssocID="{7AE7C03E-0A51-494F-8183-0C35AFE928D4}" presName="spNode" presStyleCnt="0"/>
      <dgm:spPr/>
    </dgm:pt>
    <dgm:pt modelId="{B4218985-A045-3940-B405-5DE8F7D9EEAB}" type="pres">
      <dgm:prSet presAssocID="{89172CD5-6038-374C-A53D-0133D813563E}" presName="sibTrans" presStyleLbl="sibTrans1D1" presStyleIdx="1" presStyleCnt="2"/>
      <dgm:spPr/>
      <dgm:t>
        <a:bodyPr/>
        <a:lstStyle/>
        <a:p>
          <a:endParaRPr lang="en-US"/>
        </a:p>
      </dgm:t>
    </dgm:pt>
  </dgm:ptLst>
  <dgm:cxnLst>
    <dgm:cxn modelId="{2CA1C9DD-E42A-C045-B653-878D4B3ACB6D}" type="presOf" srcId="{8CF7B23A-63F6-A74B-AF63-8B7F58B17B0A}" destId="{5E19AF63-CA5D-DA4C-B74B-81C2FBF16B5F}" srcOrd="0" destOrd="0" presId="urn:microsoft.com/office/officeart/2005/8/layout/cycle5"/>
    <dgm:cxn modelId="{2AE37CAF-19CD-7740-A8F9-4AF9C4194466}" srcId="{8CF7B23A-63F6-A74B-AF63-8B7F58B17B0A}" destId="{FD72C9A5-10ED-8F49-8041-87CF0B077D2B}" srcOrd="0" destOrd="0" parTransId="{C5E50A39-676A-454F-9B1F-F620F712E5AD}" sibTransId="{7773D30A-ACE4-354A-9E77-AC3991D182F1}"/>
    <dgm:cxn modelId="{C6F6EC19-D493-D645-9582-83AE0ABB20E7}" type="presOf" srcId="{7AE7C03E-0A51-494F-8183-0C35AFE928D4}" destId="{06C37943-9C2E-4748-B132-30A533CE3D68}" srcOrd="0" destOrd="0" presId="urn:microsoft.com/office/officeart/2005/8/layout/cycle5"/>
    <dgm:cxn modelId="{B91DCD57-16F8-0D44-AE47-3A8F9A146787}" type="presOf" srcId="{89172CD5-6038-374C-A53D-0133D813563E}" destId="{B4218985-A045-3940-B405-5DE8F7D9EEAB}" srcOrd="0" destOrd="0" presId="urn:microsoft.com/office/officeart/2005/8/layout/cycle5"/>
    <dgm:cxn modelId="{D568EC1F-B545-2E41-92A5-E4626D5B9545}" srcId="{8CF7B23A-63F6-A74B-AF63-8B7F58B17B0A}" destId="{7AE7C03E-0A51-494F-8183-0C35AFE928D4}" srcOrd="1" destOrd="0" parTransId="{41CCC0AF-1ADA-3C46-AE7B-53806C00A7C9}" sibTransId="{89172CD5-6038-374C-A53D-0133D813563E}"/>
    <dgm:cxn modelId="{54F37EA0-B466-B04B-BF7F-3F8B30A5546C}" type="presOf" srcId="{7773D30A-ACE4-354A-9E77-AC3991D182F1}" destId="{7F7A3511-F2DF-B945-9170-5B15F4FEA1E9}" srcOrd="0" destOrd="0" presId="urn:microsoft.com/office/officeart/2005/8/layout/cycle5"/>
    <dgm:cxn modelId="{399B62F2-1A2A-C948-A55B-AA2C3FD0A036}" type="presOf" srcId="{FD72C9A5-10ED-8F49-8041-87CF0B077D2B}" destId="{82D6E17B-A8FF-7F4A-A3F6-90C3FA653F3E}" srcOrd="0" destOrd="0" presId="urn:microsoft.com/office/officeart/2005/8/layout/cycle5"/>
    <dgm:cxn modelId="{6541AA0D-0339-1B47-B15C-E83A58C6C89F}" type="presParOf" srcId="{5E19AF63-CA5D-DA4C-B74B-81C2FBF16B5F}" destId="{82D6E17B-A8FF-7F4A-A3F6-90C3FA653F3E}" srcOrd="0" destOrd="0" presId="urn:microsoft.com/office/officeart/2005/8/layout/cycle5"/>
    <dgm:cxn modelId="{F2DBD180-B250-0541-B02A-AE5B79A08198}" type="presParOf" srcId="{5E19AF63-CA5D-DA4C-B74B-81C2FBF16B5F}" destId="{418A5C52-1855-A04D-9BD2-4256284011D1}" srcOrd="1" destOrd="0" presId="urn:microsoft.com/office/officeart/2005/8/layout/cycle5"/>
    <dgm:cxn modelId="{9FBE21E9-E2D1-3F45-9A61-93856EBDFE7F}" type="presParOf" srcId="{5E19AF63-CA5D-DA4C-B74B-81C2FBF16B5F}" destId="{7F7A3511-F2DF-B945-9170-5B15F4FEA1E9}" srcOrd="2" destOrd="0" presId="urn:microsoft.com/office/officeart/2005/8/layout/cycle5"/>
    <dgm:cxn modelId="{2FA9F02B-0724-534A-A819-46AF27AE23C8}" type="presParOf" srcId="{5E19AF63-CA5D-DA4C-B74B-81C2FBF16B5F}" destId="{06C37943-9C2E-4748-B132-30A533CE3D68}" srcOrd="3" destOrd="0" presId="urn:microsoft.com/office/officeart/2005/8/layout/cycle5"/>
    <dgm:cxn modelId="{4DFA6D1C-07DA-384F-9267-1214C8ACC151}" type="presParOf" srcId="{5E19AF63-CA5D-DA4C-B74B-81C2FBF16B5F}" destId="{8A9C22F2-2AED-4945-8464-26B422CAD06B}" srcOrd="4" destOrd="0" presId="urn:microsoft.com/office/officeart/2005/8/layout/cycle5"/>
    <dgm:cxn modelId="{C9335FED-682E-B74C-B7A2-DE9BDA9AEDC2}" type="presParOf" srcId="{5E19AF63-CA5D-DA4C-B74B-81C2FBF16B5F}" destId="{B4218985-A045-3940-B405-5DE8F7D9EEAB}" srcOrd="5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988A90-65AF-C540-A076-D20D69C7BF1C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DA750387-D912-094B-B644-F4F4DFB5D315}">
      <dgm:prSet phldrT="[Text]"/>
      <dgm:spPr>
        <a:solidFill>
          <a:srgbClr val="FF800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dirty="0" smtClean="0">
              <a:latin typeface="Comic Sans MS"/>
              <a:cs typeface="Comic Sans MS"/>
            </a:rPr>
            <a:t>Glycolysis</a:t>
          </a:r>
          <a:endParaRPr lang="en-US" dirty="0">
            <a:latin typeface="Comic Sans MS"/>
            <a:cs typeface="Comic Sans MS"/>
          </a:endParaRPr>
        </a:p>
      </dgm:t>
    </dgm:pt>
    <dgm:pt modelId="{5913A216-5BC2-4742-A070-161F695484B4}" type="parTrans" cxnId="{40D46DDA-12D0-8B4A-A1DF-284B21F581C8}">
      <dgm:prSet/>
      <dgm:spPr/>
      <dgm:t>
        <a:bodyPr/>
        <a:lstStyle/>
        <a:p>
          <a:endParaRPr lang="en-US"/>
        </a:p>
      </dgm:t>
    </dgm:pt>
    <dgm:pt modelId="{45B509DE-F19D-394A-AA58-7512773B5F9E}" type="sibTrans" cxnId="{40D46DDA-12D0-8B4A-A1DF-284B21F581C8}">
      <dgm:prSet/>
      <dgm:spPr/>
      <dgm:t>
        <a:bodyPr/>
        <a:lstStyle/>
        <a:p>
          <a:endParaRPr lang="en-US"/>
        </a:p>
      </dgm:t>
    </dgm:pt>
    <dgm:pt modelId="{761B3BC9-5A88-1F4F-9721-BCB9D88B0BB6}">
      <dgm:prSet phldrT="[Text]"/>
      <dgm:spPr>
        <a:solidFill>
          <a:srgbClr val="FF800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dirty="0" smtClean="0">
              <a:latin typeface="Comic Sans MS"/>
              <a:cs typeface="Comic Sans MS"/>
            </a:rPr>
            <a:t>?</a:t>
          </a:r>
          <a:endParaRPr lang="en-US" dirty="0">
            <a:latin typeface="Comic Sans MS"/>
            <a:cs typeface="Comic Sans MS"/>
          </a:endParaRPr>
        </a:p>
      </dgm:t>
    </dgm:pt>
    <dgm:pt modelId="{A76A021F-7666-F840-8469-C7ABCC39CAFD}" type="parTrans" cxnId="{34C0A664-DB4E-3B46-B674-34881DBDA72D}">
      <dgm:prSet/>
      <dgm:spPr/>
      <dgm:t>
        <a:bodyPr/>
        <a:lstStyle/>
        <a:p>
          <a:endParaRPr lang="en-US"/>
        </a:p>
      </dgm:t>
    </dgm:pt>
    <dgm:pt modelId="{5D642880-99B5-004D-B97D-2C1D001026D5}" type="sibTrans" cxnId="{34C0A664-DB4E-3B46-B674-34881DBDA72D}">
      <dgm:prSet/>
      <dgm:spPr/>
      <dgm:t>
        <a:bodyPr/>
        <a:lstStyle/>
        <a:p>
          <a:endParaRPr lang="en-US"/>
        </a:p>
      </dgm:t>
    </dgm:pt>
    <dgm:pt modelId="{1FDDFE4A-7C1D-5D49-826D-9E699AEE4C76}">
      <dgm:prSet phldrT="[Text]"/>
      <dgm:spPr>
        <a:solidFill>
          <a:srgbClr val="FF800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dirty="0" smtClean="0">
              <a:latin typeface="Comic Sans MS"/>
              <a:cs typeface="Comic Sans MS"/>
            </a:rPr>
            <a:t>Krebs Cycle</a:t>
          </a:r>
          <a:endParaRPr lang="en-US" dirty="0">
            <a:latin typeface="Comic Sans MS"/>
            <a:cs typeface="Comic Sans MS"/>
          </a:endParaRPr>
        </a:p>
      </dgm:t>
    </dgm:pt>
    <dgm:pt modelId="{6C0C6B9F-7667-BC47-9BE5-EA85F0059418}" type="parTrans" cxnId="{01FBF527-8BA4-6F44-8BCD-941EF38C961F}">
      <dgm:prSet/>
      <dgm:spPr/>
      <dgm:t>
        <a:bodyPr/>
        <a:lstStyle/>
        <a:p>
          <a:endParaRPr lang="en-US"/>
        </a:p>
      </dgm:t>
    </dgm:pt>
    <dgm:pt modelId="{30B222E7-312A-7945-9994-AA005C20087B}" type="sibTrans" cxnId="{01FBF527-8BA4-6F44-8BCD-941EF38C961F}">
      <dgm:prSet/>
      <dgm:spPr/>
      <dgm:t>
        <a:bodyPr/>
        <a:lstStyle/>
        <a:p>
          <a:endParaRPr lang="en-US"/>
        </a:p>
      </dgm:t>
    </dgm:pt>
    <dgm:pt modelId="{CB4751DA-3B88-8D4D-9ACE-61F46E2DED88}" type="pres">
      <dgm:prSet presAssocID="{FD988A90-65AF-C540-A076-D20D69C7BF1C}" presName="Name0" presStyleCnt="0">
        <dgm:presLayoutVars>
          <dgm:dir/>
          <dgm:animLvl val="lvl"/>
          <dgm:resizeHandles val="exact"/>
        </dgm:presLayoutVars>
      </dgm:prSet>
      <dgm:spPr/>
    </dgm:pt>
    <dgm:pt modelId="{2F3E7D29-7D40-BE46-A8F6-BE2853DD2084}" type="pres">
      <dgm:prSet presAssocID="{DA750387-D912-094B-B644-F4F4DFB5D315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64D972-141A-C54E-8CB5-81CD0B36891C}" type="pres">
      <dgm:prSet presAssocID="{45B509DE-F19D-394A-AA58-7512773B5F9E}" presName="parTxOnlySpace" presStyleCnt="0"/>
      <dgm:spPr/>
    </dgm:pt>
    <dgm:pt modelId="{9306D3BC-315E-C342-A58B-FB5B3B6D8640}" type="pres">
      <dgm:prSet presAssocID="{761B3BC9-5A88-1F4F-9721-BCB9D88B0BB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9850C2-3CFF-B64A-A6D9-E26E6024F811}" type="pres">
      <dgm:prSet presAssocID="{5D642880-99B5-004D-B97D-2C1D001026D5}" presName="parTxOnlySpace" presStyleCnt="0"/>
      <dgm:spPr/>
    </dgm:pt>
    <dgm:pt modelId="{739A39FB-F177-8946-B9F6-70A4DA707032}" type="pres">
      <dgm:prSet presAssocID="{1FDDFE4A-7C1D-5D49-826D-9E699AEE4C7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D46DDA-12D0-8B4A-A1DF-284B21F581C8}" srcId="{FD988A90-65AF-C540-A076-D20D69C7BF1C}" destId="{DA750387-D912-094B-B644-F4F4DFB5D315}" srcOrd="0" destOrd="0" parTransId="{5913A216-5BC2-4742-A070-161F695484B4}" sibTransId="{45B509DE-F19D-394A-AA58-7512773B5F9E}"/>
    <dgm:cxn modelId="{029D69FC-F8E3-E142-9BBA-EBEB9A1B9B97}" type="presOf" srcId="{1FDDFE4A-7C1D-5D49-826D-9E699AEE4C76}" destId="{739A39FB-F177-8946-B9F6-70A4DA707032}" srcOrd="0" destOrd="0" presId="urn:microsoft.com/office/officeart/2005/8/layout/chevron1"/>
    <dgm:cxn modelId="{34C0A664-DB4E-3B46-B674-34881DBDA72D}" srcId="{FD988A90-65AF-C540-A076-D20D69C7BF1C}" destId="{761B3BC9-5A88-1F4F-9721-BCB9D88B0BB6}" srcOrd="1" destOrd="0" parTransId="{A76A021F-7666-F840-8469-C7ABCC39CAFD}" sibTransId="{5D642880-99B5-004D-B97D-2C1D001026D5}"/>
    <dgm:cxn modelId="{01FBF527-8BA4-6F44-8BCD-941EF38C961F}" srcId="{FD988A90-65AF-C540-A076-D20D69C7BF1C}" destId="{1FDDFE4A-7C1D-5D49-826D-9E699AEE4C76}" srcOrd="2" destOrd="0" parTransId="{6C0C6B9F-7667-BC47-9BE5-EA85F0059418}" sibTransId="{30B222E7-312A-7945-9994-AA005C20087B}"/>
    <dgm:cxn modelId="{9CAC2634-3CA3-6D4D-920C-9C5E33FA6043}" type="presOf" srcId="{761B3BC9-5A88-1F4F-9721-BCB9D88B0BB6}" destId="{9306D3BC-315E-C342-A58B-FB5B3B6D8640}" srcOrd="0" destOrd="0" presId="urn:microsoft.com/office/officeart/2005/8/layout/chevron1"/>
    <dgm:cxn modelId="{D4B3D52E-03CE-5E4D-9D25-CB0044E1B266}" type="presOf" srcId="{DA750387-D912-094B-B644-F4F4DFB5D315}" destId="{2F3E7D29-7D40-BE46-A8F6-BE2853DD2084}" srcOrd="0" destOrd="0" presId="urn:microsoft.com/office/officeart/2005/8/layout/chevron1"/>
    <dgm:cxn modelId="{9F237CB0-F5C8-8446-9048-6F1CB7708615}" type="presOf" srcId="{FD988A90-65AF-C540-A076-D20D69C7BF1C}" destId="{CB4751DA-3B88-8D4D-9ACE-61F46E2DED88}" srcOrd="0" destOrd="0" presId="urn:microsoft.com/office/officeart/2005/8/layout/chevron1"/>
    <dgm:cxn modelId="{DBFE914E-67FF-FB4F-9D6D-68D00873CDCF}" type="presParOf" srcId="{CB4751DA-3B88-8D4D-9ACE-61F46E2DED88}" destId="{2F3E7D29-7D40-BE46-A8F6-BE2853DD2084}" srcOrd="0" destOrd="0" presId="urn:microsoft.com/office/officeart/2005/8/layout/chevron1"/>
    <dgm:cxn modelId="{EB5A3114-D80B-EB45-AAE9-D1307598E791}" type="presParOf" srcId="{CB4751DA-3B88-8D4D-9ACE-61F46E2DED88}" destId="{0B64D972-141A-C54E-8CB5-81CD0B36891C}" srcOrd="1" destOrd="0" presId="urn:microsoft.com/office/officeart/2005/8/layout/chevron1"/>
    <dgm:cxn modelId="{13038AE6-10F8-8240-8200-1B8C9ECE176C}" type="presParOf" srcId="{CB4751DA-3B88-8D4D-9ACE-61F46E2DED88}" destId="{9306D3BC-315E-C342-A58B-FB5B3B6D8640}" srcOrd="2" destOrd="0" presId="urn:microsoft.com/office/officeart/2005/8/layout/chevron1"/>
    <dgm:cxn modelId="{DAABF6FF-2FB4-224C-B2DF-B65E3C5DB7FA}" type="presParOf" srcId="{CB4751DA-3B88-8D4D-9ACE-61F46E2DED88}" destId="{069850C2-3CFF-B64A-A6D9-E26E6024F811}" srcOrd="3" destOrd="0" presId="urn:microsoft.com/office/officeart/2005/8/layout/chevron1"/>
    <dgm:cxn modelId="{CDFDB9F1-B3F6-DD4E-BAEF-E1D0E8B0D289}" type="presParOf" srcId="{CB4751DA-3B88-8D4D-9ACE-61F46E2DED88}" destId="{739A39FB-F177-8946-B9F6-70A4DA70703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E1E52A-5E43-674A-AB39-E7DD517D4B10}">
      <dsp:nvSpPr>
        <dsp:cNvPr id="0" name=""/>
        <dsp:cNvSpPr/>
      </dsp:nvSpPr>
      <dsp:spPr>
        <a:xfrm>
          <a:off x="588644" y="0"/>
          <a:ext cx="6671310" cy="4745881"/>
        </a:xfrm>
        <a:prstGeom prst="rightArrow">
          <a:avLst/>
        </a:prstGeom>
        <a:solidFill>
          <a:srgbClr val="FFFF00"/>
        </a:solidFill>
        <a:ln>
          <a:solidFill>
            <a:srgbClr val="FF0000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15B0514-AC08-3043-A41E-82130F0A1431}">
      <dsp:nvSpPr>
        <dsp:cNvPr id="0" name=""/>
        <dsp:cNvSpPr/>
      </dsp:nvSpPr>
      <dsp:spPr>
        <a:xfrm>
          <a:off x="4706" y="1423764"/>
          <a:ext cx="2448783" cy="1898352"/>
        </a:xfrm>
        <a:prstGeom prst="roundRect">
          <a:avLst/>
        </a:prstGeom>
        <a:solidFill>
          <a:srgbClr val="FF8000"/>
        </a:solidFill>
        <a:ln>
          <a:solidFill>
            <a:srgbClr val="FF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>
              <a:latin typeface="Comic Sans MS"/>
              <a:cs typeface="Comic Sans MS"/>
            </a:rPr>
            <a:t>Sunlight</a:t>
          </a:r>
          <a:endParaRPr lang="en-US" sz="3900" kern="1200" dirty="0">
            <a:latin typeface="Comic Sans MS"/>
            <a:cs typeface="Comic Sans MS"/>
          </a:endParaRPr>
        </a:p>
      </dsp:txBody>
      <dsp:txXfrm>
        <a:off x="97376" y="1516434"/>
        <a:ext cx="2263443" cy="1713012"/>
      </dsp:txXfrm>
    </dsp:sp>
    <dsp:sp modelId="{D44E88B6-7CBF-EB47-AEA2-753C8C1CDE44}">
      <dsp:nvSpPr>
        <dsp:cNvPr id="0" name=""/>
        <dsp:cNvSpPr/>
      </dsp:nvSpPr>
      <dsp:spPr>
        <a:xfrm>
          <a:off x="2699908" y="1423764"/>
          <a:ext cx="2448783" cy="1898352"/>
        </a:xfrm>
        <a:prstGeom prst="roundRect">
          <a:avLst/>
        </a:prstGeom>
        <a:solidFill>
          <a:srgbClr val="FF8000"/>
        </a:solidFill>
        <a:ln>
          <a:solidFill>
            <a:srgbClr val="FF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>
              <a:latin typeface="Comic Sans MS"/>
              <a:cs typeface="Comic Sans MS"/>
            </a:rPr>
            <a:t>Glucose</a:t>
          </a:r>
          <a:endParaRPr lang="en-US" sz="3900" kern="1200" dirty="0">
            <a:latin typeface="Comic Sans MS"/>
            <a:cs typeface="Comic Sans MS"/>
          </a:endParaRPr>
        </a:p>
      </dsp:txBody>
      <dsp:txXfrm>
        <a:off x="2792578" y="1516434"/>
        <a:ext cx="2263443" cy="1713012"/>
      </dsp:txXfrm>
    </dsp:sp>
    <dsp:sp modelId="{779C88ED-FCA4-C949-AFD8-A704277CE8A4}">
      <dsp:nvSpPr>
        <dsp:cNvPr id="0" name=""/>
        <dsp:cNvSpPr/>
      </dsp:nvSpPr>
      <dsp:spPr>
        <a:xfrm>
          <a:off x="5395110" y="1423764"/>
          <a:ext cx="2448783" cy="1898352"/>
        </a:xfrm>
        <a:prstGeom prst="roundRect">
          <a:avLst/>
        </a:prstGeom>
        <a:solidFill>
          <a:srgbClr val="FF8000"/>
        </a:solidFill>
        <a:ln>
          <a:solidFill>
            <a:srgbClr val="FF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>
              <a:latin typeface="Comic Sans MS"/>
              <a:cs typeface="Comic Sans MS"/>
            </a:rPr>
            <a:t>ATP</a:t>
          </a:r>
          <a:endParaRPr lang="en-US" sz="3900" kern="1200" dirty="0">
            <a:latin typeface="Comic Sans MS"/>
            <a:cs typeface="Comic Sans MS"/>
          </a:endParaRPr>
        </a:p>
      </dsp:txBody>
      <dsp:txXfrm>
        <a:off x="5487780" y="1516434"/>
        <a:ext cx="2263443" cy="17130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D6E17B-A8FF-7F4A-A3F6-90C3FA653F3E}">
      <dsp:nvSpPr>
        <dsp:cNvPr id="0" name=""/>
        <dsp:cNvSpPr/>
      </dsp:nvSpPr>
      <dsp:spPr>
        <a:xfrm>
          <a:off x="5074" y="911197"/>
          <a:ext cx="2628007" cy="1708204"/>
        </a:xfrm>
        <a:prstGeom prst="roundRect">
          <a:avLst/>
        </a:prstGeom>
        <a:solidFill>
          <a:srgbClr val="FF6600"/>
        </a:solidFill>
        <a:ln w="76200" cmpd="sng">
          <a:solidFill>
            <a:srgbClr val="FFFF66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rgbClr val="000000"/>
              </a:solidFill>
              <a:latin typeface="Comic Sans MS"/>
              <a:cs typeface="Comic Sans MS"/>
            </a:rPr>
            <a:t>Cellular Respiration</a:t>
          </a:r>
          <a:endParaRPr lang="en-US" sz="2500" kern="1200" dirty="0">
            <a:solidFill>
              <a:srgbClr val="000000"/>
            </a:solidFill>
            <a:latin typeface="Comic Sans MS"/>
            <a:cs typeface="Comic Sans MS"/>
          </a:endParaRPr>
        </a:p>
      </dsp:txBody>
      <dsp:txXfrm>
        <a:off x="88462" y="994585"/>
        <a:ext cx="2461231" cy="1541428"/>
      </dsp:txXfrm>
    </dsp:sp>
    <dsp:sp modelId="{7F7A3511-F2DF-B945-9170-5B15F4FEA1E9}">
      <dsp:nvSpPr>
        <dsp:cNvPr id="0" name=""/>
        <dsp:cNvSpPr/>
      </dsp:nvSpPr>
      <dsp:spPr>
        <a:xfrm>
          <a:off x="1319077" y="315777"/>
          <a:ext cx="2899045" cy="2899045"/>
        </a:xfrm>
        <a:custGeom>
          <a:avLst/>
          <a:gdLst/>
          <a:ahLst/>
          <a:cxnLst/>
          <a:rect l="0" t="0" r="0" b="0"/>
          <a:pathLst>
            <a:path>
              <a:moveTo>
                <a:pt x="610245" y="267689"/>
              </a:moveTo>
              <a:arcTo wR="1449522" hR="1449522" stAng="14077176" swAng="4245648"/>
            </a:path>
          </a:pathLst>
        </a:custGeom>
        <a:noFill/>
        <a:ln w="127000" cap="flat" cmpd="sng" algn="ctr">
          <a:solidFill>
            <a:srgbClr val="FF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C37943-9C2E-4748-B132-30A533CE3D68}">
      <dsp:nvSpPr>
        <dsp:cNvPr id="0" name=""/>
        <dsp:cNvSpPr/>
      </dsp:nvSpPr>
      <dsp:spPr>
        <a:xfrm>
          <a:off x="2904119" y="911197"/>
          <a:ext cx="2628007" cy="1708204"/>
        </a:xfrm>
        <a:prstGeom prst="roundRect">
          <a:avLst/>
        </a:prstGeom>
        <a:solidFill>
          <a:srgbClr val="FFFF66"/>
        </a:solidFill>
        <a:ln w="76200" cmpd="sng">
          <a:solidFill>
            <a:srgbClr val="FF8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rgbClr val="000000"/>
              </a:solidFill>
              <a:latin typeface="Comic Sans MS"/>
              <a:cs typeface="Comic Sans MS"/>
            </a:rPr>
            <a:t>Photosynthesis</a:t>
          </a:r>
          <a:endParaRPr lang="en-US" sz="2500" kern="1200" dirty="0">
            <a:solidFill>
              <a:srgbClr val="000000"/>
            </a:solidFill>
            <a:latin typeface="Comic Sans MS"/>
            <a:cs typeface="Comic Sans MS"/>
          </a:endParaRPr>
        </a:p>
      </dsp:txBody>
      <dsp:txXfrm>
        <a:off x="2987507" y="994585"/>
        <a:ext cx="2461231" cy="1541428"/>
      </dsp:txXfrm>
    </dsp:sp>
    <dsp:sp modelId="{B4218985-A045-3940-B405-5DE8F7D9EEAB}">
      <dsp:nvSpPr>
        <dsp:cNvPr id="0" name=""/>
        <dsp:cNvSpPr/>
      </dsp:nvSpPr>
      <dsp:spPr>
        <a:xfrm>
          <a:off x="1319077" y="315777"/>
          <a:ext cx="2899045" cy="2899045"/>
        </a:xfrm>
        <a:custGeom>
          <a:avLst/>
          <a:gdLst/>
          <a:ahLst/>
          <a:cxnLst/>
          <a:rect l="0" t="0" r="0" b="0"/>
          <a:pathLst>
            <a:path>
              <a:moveTo>
                <a:pt x="2288799" y="2631355"/>
              </a:moveTo>
              <a:arcTo wR="1449522" hR="1449522" stAng="3277176" swAng="4245648"/>
            </a:path>
          </a:pathLst>
        </a:custGeom>
        <a:noFill/>
        <a:ln w="127000" cap="flat" cmpd="sng" algn="ctr">
          <a:solidFill>
            <a:srgbClr val="FF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3E7D29-7D40-BE46-A8F6-BE2853DD2084}">
      <dsp:nvSpPr>
        <dsp:cNvPr id="0" name=""/>
        <dsp:cNvSpPr/>
      </dsp:nvSpPr>
      <dsp:spPr>
        <a:xfrm>
          <a:off x="2389" y="1652853"/>
          <a:ext cx="2911733" cy="1164693"/>
        </a:xfrm>
        <a:prstGeom prst="chevron">
          <a:avLst/>
        </a:prstGeom>
        <a:solidFill>
          <a:srgbClr val="FF8000"/>
        </a:solidFill>
        <a:ln>
          <a:solidFill>
            <a:srgbClr val="FF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Comic Sans MS"/>
              <a:cs typeface="Comic Sans MS"/>
            </a:rPr>
            <a:t>Glycolysis</a:t>
          </a:r>
          <a:endParaRPr lang="en-US" sz="2700" kern="1200" dirty="0">
            <a:latin typeface="Comic Sans MS"/>
            <a:cs typeface="Comic Sans MS"/>
          </a:endParaRPr>
        </a:p>
      </dsp:txBody>
      <dsp:txXfrm>
        <a:off x="584736" y="1652853"/>
        <a:ext cx="1747040" cy="1164693"/>
      </dsp:txXfrm>
    </dsp:sp>
    <dsp:sp modelId="{9306D3BC-315E-C342-A58B-FB5B3B6D8640}">
      <dsp:nvSpPr>
        <dsp:cNvPr id="0" name=""/>
        <dsp:cNvSpPr/>
      </dsp:nvSpPr>
      <dsp:spPr>
        <a:xfrm>
          <a:off x="2622950" y="1652853"/>
          <a:ext cx="2911733" cy="1164693"/>
        </a:xfrm>
        <a:prstGeom prst="chevron">
          <a:avLst/>
        </a:prstGeom>
        <a:solidFill>
          <a:srgbClr val="FF8000"/>
        </a:solidFill>
        <a:ln>
          <a:solidFill>
            <a:srgbClr val="FF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Comic Sans MS"/>
              <a:cs typeface="Comic Sans MS"/>
            </a:rPr>
            <a:t>?</a:t>
          </a:r>
          <a:endParaRPr lang="en-US" sz="2700" kern="1200" dirty="0">
            <a:latin typeface="Comic Sans MS"/>
            <a:cs typeface="Comic Sans MS"/>
          </a:endParaRPr>
        </a:p>
      </dsp:txBody>
      <dsp:txXfrm>
        <a:off x="3205297" y="1652853"/>
        <a:ext cx="1747040" cy="1164693"/>
      </dsp:txXfrm>
    </dsp:sp>
    <dsp:sp modelId="{739A39FB-F177-8946-B9F6-70A4DA707032}">
      <dsp:nvSpPr>
        <dsp:cNvPr id="0" name=""/>
        <dsp:cNvSpPr/>
      </dsp:nvSpPr>
      <dsp:spPr>
        <a:xfrm>
          <a:off x="5243510" y="1652853"/>
          <a:ext cx="2911733" cy="1164693"/>
        </a:xfrm>
        <a:prstGeom prst="chevron">
          <a:avLst/>
        </a:prstGeom>
        <a:solidFill>
          <a:srgbClr val="FF8000"/>
        </a:solidFill>
        <a:ln>
          <a:solidFill>
            <a:srgbClr val="FF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Comic Sans MS"/>
              <a:cs typeface="Comic Sans MS"/>
            </a:rPr>
            <a:t>Krebs Cycle</a:t>
          </a:r>
          <a:endParaRPr lang="en-US" sz="2700" kern="1200" dirty="0">
            <a:latin typeface="Comic Sans MS"/>
            <a:cs typeface="Comic Sans MS"/>
          </a:endParaRPr>
        </a:p>
      </dsp:txBody>
      <dsp:txXfrm>
        <a:off x="5825857" y="1652853"/>
        <a:ext cx="1747040" cy="11646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9866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9AF8F-A2C8-6A48-A2B0-F699BEB9F6F1}" type="datetime1">
              <a:rPr lang="en-US" smtClean="0"/>
              <a:t>11/3/2016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8300" y="514350"/>
            <a:ext cx="33274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Mitosis &amp; Meiosis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1259F-B0DC-AB4A-BB0B-E001DED9A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911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is public domain.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112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Science Island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407A2-85EB-5B4F-B3AB-A7F760ABA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58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Science Island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407A2-85EB-5B4F-B3AB-A7F760ABA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41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2" y="352637"/>
            <a:ext cx="2488407" cy="7516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62" y="352637"/>
            <a:ext cx="7301071" cy="7516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Science Island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407A2-85EB-5B4F-B3AB-A7F760ABA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80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Science Island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407A2-85EB-5B4F-B3AB-A7F760ABA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4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Science Island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407A2-85EB-5B4F-B3AB-A7F760ABA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55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2054648"/>
            <a:ext cx="4894738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1" y="2054648"/>
            <a:ext cx="4894739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Science Island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407A2-85EB-5B4F-B3AB-A7F760ABA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64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Science Island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407A2-85EB-5B4F-B3AB-A7F760ABA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03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Science Island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407A2-85EB-5B4F-B3AB-A7F760ABA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43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©2015 Science Island</a:t>
            </a:r>
          </a:p>
        </p:txBody>
      </p:sp>
    </p:spTree>
    <p:extLst>
      <p:ext uri="{BB962C8B-B14F-4D97-AF65-F5344CB8AC3E}">
        <p14:creationId xmlns:p14="http://schemas.microsoft.com/office/powerpoint/2010/main" val="697280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Science Island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407A2-85EB-5B4F-B3AB-A7F760ABA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2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Science Island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407A2-85EB-5B4F-B3AB-A7F760ABA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02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mic Sans MS"/>
                <a:cs typeface="Comic Sans MS"/>
              </a:defRPr>
            </a:lvl1pPr>
          </a:lstStyle>
          <a:p>
            <a:r>
              <a:rPr lang="en-US" dirty="0" smtClean="0"/>
              <a:t>©2015 Science Island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407A2-85EB-5B4F-B3AB-A7F760ABA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9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http://www.bigstockphoto.com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hyperlink" Target="http://www.scienceislandeducation.co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scienceislandeducation.co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commons.wikimedia.org/wiki/Glucose#/media/File:D-glucose-chain-3D-balls.pn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en.wikipedia.org/wiki/Lungs#mediaviewer/File:Lungs_diagram_simple.sv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hyperlink" Target="http://www.scienceislandeducation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hyperlink" Target="http://www.scienceislandeducation.com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commons.wikimedia.org/wiki/File:Mitochondrie.sv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hyperlink" Target="http://www.scienceislandeducation.com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hyperlink" Target="http://www.scienceislandeducation.com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commons.wikimedia.org/wiki/File:USMC-12830.jpg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commons.wikimedia.org/wiki/File:Wine,_fruit_and_bread.jpg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://commons.wikimedia.org/wiki/Category:Birds_eating#mediaviewer/File:Indian_Roller_Eating_Indian_Red_Scorpion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scienceislandeducation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" y="165100"/>
            <a:ext cx="9728200" cy="742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0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" y="165100"/>
            <a:ext cx="9728200" cy="742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4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228600"/>
            <a:ext cx="9601200" cy="7315200"/>
          </a:xfrm>
          <a:prstGeom prst="rect">
            <a:avLst/>
          </a:prstGeom>
          <a:noFill/>
          <a:ln w="25400"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</a:ln>
              <a:noFill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Science Island</a:t>
            </a:r>
            <a:endParaRPr lang="en-US"/>
          </a:p>
        </p:txBody>
      </p:sp>
      <p:sp>
        <p:nvSpPr>
          <p:cNvPr id="5" name="Explosion 1 4"/>
          <p:cNvSpPr/>
          <p:nvPr/>
        </p:nvSpPr>
        <p:spPr>
          <a:xfrm>
            <a:off x="8305800" y="330200"/>
            <a:ext cx="1460500" cy="1270000"/>
          </a:xfrm>
          <a:prstGeom prst="irregularSeal1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Comic Sans MS"/>
                <a:cs typeface="Comic Sans MS"/>
              </a:rPr>
              <a:t>10</a:t>
            </a:r>
            <a:endParaRPr lang="en-US" sz="4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3298" y="1118435"/>
            <a:ext cx="82518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omic Sans MS"/>
                <a:cs typeface="Comic Sans MS"/>
              </a:rPr>
              <a:t>An ATP molecule stores ___ energy, which is released when a ___ group is pulled away during a chemical reaction.</a:t>
            </a:r>
            <a:endParaRPr lang="en-US" sz="4000" dirty="0">
              <a:latin typeface="Comic Sans MS"/>
              <a:cs typeface="Comic Sans MS"/>
            </a:endParaRPr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812964"/>
            <a:ext cx="9144000" cy="33909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0112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228600"/>
            <a:ext cx="9601200" cy="7315200"/>
          </a:xfrm>
          <a:prstGeom prst="rect">
            <a:avLst/>
          </a:prstGeom>
          <a:noFill/>
          <a:ln w="25400"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</a:ln>
              <a:noFill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Science Island</a:t>
            </a:r>
            <a:endParaRPr lang="en-US"/>
          </a:p>
        </p:txBody>
      </p:sp>
      <p:sp>
        <p:nvSpPr>
          <p:cNvPr id="5" name="Explosion 1 4"/>
          <p:cNvSpPr/>
          <p:nvPr/>
        </p:nvSpPr>
        <p:spPr>
          <a:xfrm>
            <a:off x="8305800" y="330200"/>
            <a:ext cx="1460500" cy="1270000"/>
          </a:xfrm>
          <a:prstGeom prst="irregularSeal1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Comic Sans MS"/>
                <a:cs typeface="Comic Sans MS"/>
              </a:rPr>
              <a:t>11</a:t>
            </a:r>
            <a:endParaRPr lang="en-US" sz="4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29833" y="2116002"/>
            <a:ext cx="67987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omic Sans MS"/>
                <a:cs typeface="Comic Sans MS"/>
              </a:rPr>
              <a:t>___ is the most common and preferred energy source for cells.</a:t>
            </a:r>
            <a:endParaRPr lang="en-US" sz="4000" dirty="0">
              <a:latin typeface="Comic Sans MS"/>
              <a:cs typeface="Comic Sans MS"/>
            </a:endParaRP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4054994"/>
            <a:ext cx="4724400" cy="262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21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228600"/>
            <a:ext cx="9601200" cy="7315200"/>
          </a:xfrm>
          <a:prstGeom prst="rect">
            <a:avLst/>
          </a:prstGeom>
          <a:noFill/>
          <a:ln w="25400"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</a:ln>
              <a:noFill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Science Island</a:t>
            </a:r>
            <a:endParaRPr lang="en-US"/>
          </a:p>
        </p:txBody>
      </p:sp>
      <p:sp>
        <p:nvSpPr>
          <p:cNvPr id="5" name="Explosion 1 4"/>
          <p:cNvSpPr/>
          <p:nvPr/>
        </p:nvSpPr>
        <p:spPr>
          <a:xfrm>
            <a:off x="8305800" y="330200"/>
            <a:ext cx="1460500" cy="1270000"/>
          </a:xfrm>
          <a:prstGeom prst="irregularSeal1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r>
              <a:rPr lang="en-US" sz="4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endParaRPr lang="en-US" sz="4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8333" y="1817694"/>
            <a:ext cx="7941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omic Sans MS"/>
                <a:cs typeface="Comic Sans MS"/>
              </a:rPr>
              <a:t>Briefly explain this diagram.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26400228"/>
              </p:ext>
            </p:extLst>
          </p:nvPr>
        </p:nvGraphicFramePr>
        <p:xfrm>
          <a:off x="1104900" y="2567224"/>
          <a:ext cx="7848600" cy="4745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484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228600"/>
            <a:ext cx="9601200" cy="7315200"/>
          </a:xfrm>
          <a:prstGeom prst="rect">
            <a:avLst/>
          </a:prstGeom>
          <a:noFill/>
          <a:ln w="25400"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</a:ln>
              <a:noFill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Science Island</a:t>
            </a:r>
            <a:endParaRPr lang="en-US"/>
          </a:p>
        </p:txBody>
      </p:sp>
      <p:sp>
        <p:nvSpPr>
          <p:cNvPr id="5" name="Explosion 1 4"/>
          <p:cNvSpPr/>
          <p:nvPr/>
        </p:nvSpPr>
        <p:spPr>
          <a:xfrm>
            <a:off x="8305800" y="330200"/>
            <a:ext cx="1460500" cy="1270000"/>
          </a:xfrm>
          <a:prstGeom prst="irregularSeal1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Comic Sans MS"/>
                <a:cs typeface="Comic Sans MS"/>
              </a:rPr>
              <a:t>13</a:t>
            </a:r>
            <a:endParaRPr lang="en-US" sz="4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1250" y="3224481"/>
            <a:ext cx="7835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omic Sans MS"/>
                <a:cs typeface="Comic Sans MS"/>
              </a:rPr>
              <a:t>Write the word equation for cellular respiration.</a:t>
            </a:r>
            <a:endParaRPr lang="en-US" sz="4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08412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228600"/>
            <a:ext cx="9601200" cy="7315200"/>
          </a:xfrm>
          <a:prstGeom prst="rect">
            <a:avLst/>
          </a:prstGeom>
          <a:noFill/>
          <a:ln w="25400"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</a:ln>
              <a:noFill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Science Island</a:t>
            </a:r>
            <a:endParaRPr lang="en-US"/>
          </a:p>
        </p:txBody>
      </p:sp>
      <p:sp>
        <p:nvSpPr>
          <p:cNvPr id="5" name="Explosion 1 4"/>
          <p:cNvSpPr/>
          <p:nvPr/>
        </p:nvSpPr>
        <p:spPr>
          <a:xfrm>
            <a:off x="8305800" y="330200"/>
            <a:ext cx="1460500" cy="1270000"/>
          </a:xfrm>
          <a:prstGeom prst="irregularSeal1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Comic Sans MS"/>
                <a:cs typeface="Comic Sans MS"/>
              </a:rPr>
              <a:t>14</a:t>
            </a:r>
            <a:endParaRPr lang="en-US" sz="4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6599" y="2411679"/>
            <a:ext cx="79417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omic Sans MS"/>
                <a:cs typeface="Comic Sans MS"/>
              </a:rPr>
              <a:t>Complete the overall chemical equation for cellular respiration.</a:t>
            </a:r>
          </a:p>
          <a:p>
            <a:pPr algn="ctr"/>
            <a:endParaRPr lang="en-US" sz="4000" dirty="0" smtClean="0">
              <a:latin typeface="Comic Sans MS"/>
              <a:cs typeface="Comic Sans MS"/>
            </a:endParaRPr>
          </a:p>
          <a:p>
            <a:pPr algn="ctr"/>
            <a:r>
              <a:rPr lang="en-US" sz="4000" dirty="0" smtClean="0">
                <a:latin typeface="Comic Sans MS"/>
                <a:cs typeface="Comic Sans MS"/>
              </a:rPr>
              <a:t>6 ___ + 6 O</a:t>
            </a:r>
            <a:r>
              <a:rPr lang="en-US" sz="4000" baseline="-25000" dirty="0" smtClean="0">
                <a:latin typeface="Comic Sans MS"/>
                <a:cs typeface="Comic Sans MS"/>
              </a:rPr>
              <a:t>2</a:t>
            </a:r>
            <a:r>
              <a:rPr lang="en-US" sz="4000" dirty="0" smtClean="0">
                <a:latin typeface="Comic Sans MS"/>
                <a:cs typeface="Comic Sans MS"/>
              </a:rPr>
              <a:t> </a:t>
            </a:r>
            <a:r>
              <a:rPr lang="en-US" sz="4000" dirty="0" smtClean="0">
                <a:latin typeface="Comic Sans MS"/>
                <a:cs typeface="Comic Sans MS"/>
                <a:sym typeface="Wingdings"/>
              </a:rPr>
              <a:t> 6 CO</a:t>
            </a:r>
            <a:r>
              <a:rPr lang="en-US" sz="4000" baseline="-25000" dirty="0" smtClean="0">
                <a:latin typeface="Comic Sans MS"/>
                <a:cs typeface="Comic Sans MS"/>
                <a:sym typeface="Wingdings"/>
              </a:rPr>
              <a:t>2</a:t>
            </a:r>
            <a:r>
              <a:rPr lang="en-US" sz="4000" dirty="0" smtClean="0">
                <a:latin typeface="Comic Sans MS"/>
                <a:cs typeface="Comic Sans MS"/>
                <a:sym typeface="Wingdings"/>
              </a:rPr>
              <a:t> + 6 ___</a:t>
            </a:r>
          </a:p>
          <a:p>
            <a:pPr algn="ctr"/>
            <a:r>
              <a:rPr lang="en-US" sz="4000" dirty="0">
                <a:latin typeface="Comic Sans MS"/>
                <a:cs typeface="Comic Sans MS"/>
                <a:sym typeface="Wingdings"/>
              </a:rPr>
              <a:t>	</a:t>
            </a:r>
            <a:r>
              <a:rPr lang="en-US" sz="4000" dirty="0" smtClean="0">
                <a:latin typeface="Comic Sans MS"/>
                <a:cs typeface="Comic Sans MS"/>
                <a:sym typeface="Wingdings"/>
              </a:rPr>
              <a:t>																											</a:t>
            </a:r>
          </a:p>
          <a:p>
            <a:pPr algn="ctr"/>
            <a:r>
              <a:rPr lang="en-US" sz="4000" dirty="0">
                <a:latin typeface="Comic Sans MS"/>
                <a:cs typeface="Comic Sans MS"/>
                <a:sym typeface="Wingdings"/>
              </a:rPr>
              <a:t>	</a:t>
            </a:r>
            <a:r>
              <a:rPr lang="en-US" sz="4000" dirty="0" smtClean="0">
                <a:latin typeface="Comic Sans MS"/>
                <a:cs typeface="Comic Sans MS"/>
                <a:sym typeface="Wingdings"/>
              </a:rPr>
              <a:t>																											+ </a:t>
            </a:r>
            <a:endParaRPr lang="en-US" sz="4000" dirty="0" smtClean="0">
              <a:latin typeface="Comic Sans MS"/>
              <a:cs typeface="Comic Sans MS"/>
            </a:endParaRPr>
          </a:p>
        </p:txBody>
      </p:sp>
      <p:sp>
        <p:nvSpPr>
          <p:cNvPr id="2" name="Explosion 1 1"/>
          <p:cNvSpPr/>
          <p:nvPr/>
        </p:nvSpPr>
        <p:spPr>
          <a:xfrm>
            <a:off x="8678333" y="5282931"/>
            <a:ext cx="914400" cy="9144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omic Sans MS"/>
                <a:cs typeface="Comic Sans MS"/>
              </a:rPr>
              <a:t>ATP</a:t>
            </a:r>
            <a:endParaRPr lang="en-US" sz="1200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30108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228600"/>
            <a:ext cx="9601200" cy="7315200"/>
          </a:xfrm>
          <a:prstGeom prst="rect">
            <a:avLst/>
          </a:prstGeom>
          <a:noFill/>
          <a:ln w="25400"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</a:ln>
              <a:noFill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Science Island</a:t>
            </a:r>
            <a:endParaRPr lang="en-US"/>
          </a:p>
        </p:txBody>
      </p:sp>
      <p:sp>
        <p:nvSpPr>
          <p:cNvPr id="5" name="Explosion 1 4"/>
          <p:cNvSpPr/>
          <p:nvPr/>
        </p:nvSpPr>
        <p:spPr>
          <a:xfrm>
            <a:off x="8305800" y="330200"/>
            <a:ext cx="1460500" cy="1270000"/>
          </a:xfrm>
          <a:prstGeom prst="irregularSeal1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Comic Sans MS"/>
                <a:cs typeface="Comic Sans MS"/>
              </a:rPr>
              <a:t>15</a:t>
            </a:r>
            <a:endParaRPr lang="en-US" sz="4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1250" y="367649"/>
            <a:ext cx="78359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omic Sans MS"/>
                <a:cs typeface="Comic Sans MS"/>
              </a:rPr>
              <a:t>The products of cellular respiration are the ___ of photosynthesis and the ___ of photosynthesis are the ___ of cellular respiration.</a:t>
            </a:r>
            <a:endParaRPr lang="en-US" sz="4000" dirty="0">
              <a:latin typeface="Comic Sans MS"/>
              <a:cs typeface="Comic Sans MS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58301219"/>
              </p:ext>
            </p:extLst>
          </p:nvPr>
        </p:nvGraphicFramePr>
        <p:xfrm>
          <a:off x="2184398" y="3742267"/>
          <a:ext cx="5537201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076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228600"/>
            <a:ext cx="9601200" cy="7315200"/>
          </a:xfrm>
          <a:prstGeom prst="rect">
            <a:avLst/>
          </a:prstGeom>
          <a:noFill/>
          <a:ln w="25400"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</a:ln>
              <a:noFill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Science Island</a:t>
            </a:r>
            <a:endParaRPr lang="en-US"/>
          </a:p>
        </p:txBody>
      </p:sp>
      <p:sp>
        <p:nvSpPr>
          <p:cNvPr id="5" name="Explosion 1 4"/>
          <p:cNvSpPr/>
          <p:nvPr/>
        </p:nvSpPr>
        <p:spPr>
          <a:xfrm>
            <a:off x="8305800" y="330200"/>
            <a:ext cx="1460500" cy="1270000"/>
          </a:xfrm>
          <a:prstGeom prst="irregularSeal1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Comic Sans MS"/>
                <a:cs typeface="Comic Sans MS"/>
              </a:rPr>
              <a:t>16</a:t>
            </a:r>
            <a:endParaRPr lang="en-US" sz="4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1250" y="2433516"/>
            <a:ext cx="7835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omic Sans MS"/>
                <a:cs typeface="Comic Sans MS"/>
              </a:rPr>
              <a:t>A process that requires oxygen is ___ and a process that does not require oxygen is ___.</a:t>
            </a:r>
            <a:endParaRPr lang="en-US" sz="4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56772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228600"/>
            <a:ext cx="9601200" cy="7315200"/>
          </a:xfrm>
          <a:prstGeom prst="rect">
            <a:avLst/>
          </a:prstGeom>
          <a:noFill/>
          <a:ln w="25400"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</a:ln>
              <a:noFill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Science Island</a:t>
            </a:r>
            <a:endParaRPr lang="en-US"/>
          </a:p>
        </p:txBody>
      </p:sp>
      <p:sp>
        <p:nvSpPr>
          <p:cNvPr id="5" name="Explosion 1 4"/>
          <p:cNvSpPr/>
          <p:nvPr/>
        </p:nvSpPr>
        <p:spPr>
          <a:xfrm>
            <a:off x="8305800" y="330200"/>
            <a:ext cx="1460500" cy="1270000"/>
          </a:xfrm>
          <a:prstGeom prst="irregularSeal1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Comic Sans MS"/>
                <a:cs typeface="Comic Sans MS"/>
              </a:rPr>
              <a:t>17</a:t>
            </a:r>
            <a:endParaRPr lang="en-US" sz="4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1250" y="1447800"/>
            <a:ext cx="78359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charset="0"/>
              <a:buNone/>
            </a:pPr>
            <a:r>
              <a:rPr lang="en-US" sz="4000" dirty="0" smtClean="0">
                <a:latin typeface="Comic Sans MS"/>
                <a:cs typeface="Comic Sans MS"/>
              </a:rPr>
              <a:t>Breathing supports</a:t>
            </a:r>
            <a:endParaRPr lang="en-US" sz="4000" dirty="0">
              <a:latin typeface="Comic Sans MS"/>
              <a:cs typeface="Comic Sans MS"/>
            </a:endParaRPr>
          </a:p>
          <a:p>
            <a:pPr algn="ctr">
              <a:buFont typeface="Wingdings" charset="0"/>
              <a:buNone/>
            </a:pPr>
            <a:r>
              <a:rPr lang="en-US" sz="4000" dirty="0">
                <a:latin typeface="Comic Sans MS"/>
                <a:cs typeface="Comic Sans MS"/>
              </a:rPr>
              <a:t>cellular respiration by </a:t>
            </a:r>
          </a:p>
          <a:p>
            <a:pPr algn="ctr">
              <a:buFont typeface="Wingdings" charset="0"/>
              <a:buNone/>
            </a:pPr>
            <a:r>
              <a:rPr lang="en-US" sz="4000" dirty="0">
                <a:latin typeface="Comic Sans MS"/>
                <a:cs typeface="Comic Sans MS"/>
              </a:rPr>
              <a:t>providing the body </a:t>
            </a:r>
            <a:r>
              <a:rPr lang="en-US" sz="4000" dirty="0" smtClean="0">
                <a:latin typeface="Comic Sans MS"/>
                <a:cs typeface="Comic Sans MS"/>
              </a:rPr>
              <a:t>with ___ </a:t>
            </a:r>
            <a:endParaRPr lang="en-US" sz="4000" dirty="0">
              <a:latin typeface="Comic Sans MS"/>
              <a:cs typeface="Comic Sans MS"/>
            </a:endParaRPr>
          </a:p>
          <a:p>
            <a:pPr algn="ctr">
              <a:buFont typeface="Wingdings" charset="0"/>
              <a:buNone/>
            </a:pPr>
            <a:r>
              <a:rPr lang="en-US" sz="4000" dirty="0" smtClean="0">
                <a:latin typeface="Comic Sans MS"/>
                <a:cs typeface="Comic Sans MS"/>
              </a:rPr>
              <a:t>and </a:t>
            </a:r>
            <a:r>
              <a:rPr lang="en-US" sz="4000" dirty="0">
                <a:latin typeface="Comic Sans MS"/>
                <a:cs typeface="Comic Sans MS"/>
              </a:rPr>
              <a:t>removing </a:t>
            </a:r>
          </a:p>
          <a:p>
            <a:pPr algn="ctr">
              <a:buFont typeface="Wingdings" charset="0"/>
              <a:buNone/>
            </a:pPr>
            <a:r>
              <a:rPr lang="en-US" sz="4000" dirty="0" smtClean="0">
                <a:latin typeface="Comic Sans MS"/>
                <a:cs typeface="Comic Sans MS"/>
              </a:rPr>
              <a:t>___  ___.</a:t>
            </a:r>
            <a:endParaRPr lang="en-US" sz="4000" dirty="0">
              <a:latin typeface="Comic Sans MS"/>
              <a:cs typeface="Comic Sans MS"/>
            </a:endParaRPr>
          </a:p>
          <a:p>
            <a:pPr algn="ctr"/>
            <a:endParaRPr lang="en-US" sz="4000" dirty="0">
              <a:latin typeface="Comic Sans MS"/>
              <a:cs typeface="Comic Sans MS"/>
            </a:endParaRPr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780" y="3885989"/>
            <a:ext cx="2758233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9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" y="165100"/>
            <a:ext cx="9728200" cy="742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7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228600"/>
            <a:ext cx="9601200" cy="7315200"/>
          </a:xfrm>
          <a:prstGeom prst="rect">
            <a:avLst/>
          </a:prstGeom>
          <a:noFill/>
          <a:ln w="25400"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</a:ln>
              <a:noFill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Science Island</a:t>
            </a:r>
            <a:endParaRPr lang="en-US"/>
          </a:p>
        </p:txBody>
      </p:sp>
      <p:sp>
        <p:nvSpPr>
          <p:cNvPr id="5" name="Explosion 1 4"/>
          <p:cNvSpPr/>
          <p:nvPr/>
        </p:nvSpPr>
        <p:spPr>
          <a:xfrm>
            <a:off x="8305800" y="330200"/>
            <a:ext cx="1460500" cy="1270000"/>
          </a:xfrm>
          <a:prstGeom prst="irregularSeal1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95500" y="3224481"/>
            <a:ext cx="586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omic Sans MS"/>
                <a:cs typeface="Comic Sans MS"/>
              </a:rPr>
              <a:t>Where do living things get energy?</a:t>
            </a:r>
            <a:endParaRPr lang="en-US" sz="4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86149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228600"/>
            <a:ext cx="9601200" cy="7315200"/>
          </a:xfrm>
          <a:prstGeom prst="rect">
            <a:avLst/>
          </a:prstGeom>
          <a:noFill/>
          <a:ln w="25400"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</a:ln>
              <a:noFill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Science Island</a:t>
            </a:r>
            <a:endParaRPr lang="en-US"/>
          </a:p>
        </p:txBody>
      </p:sp>
      <p:sp>
        <p:nvSpPr>
          <p:cNvPr id="5" name="Explosion 1 4"/>
          <p:cNvSpPr/>
          <p:nvPr/>
        </p:nvSpPr>
        <p:spPr>
          <a:xfrm>
            <a:off x="8305800" y="330200"/>
            <a:ext cx="1460500" cy="1270000"/>
          </a:xfrm>
          <a:prstGeom prst="irregularSeal1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Comic Sans MS"/>
                <a:cs typeface="Comic Sans MS"/>
              </a:rPr>
              <a:t>19</a:t>
            </a:r>
            <a:endParaRPr lang="en-US" sz="4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8850" y="3043116"/>
            <a:ext cx="7835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omic Sans MS"/>
                <a:cs typeface="Comic Sans MS"/>
              </a:rPr>
              <a:t>List the products of </a:t>
            </a:r>
          </a:p>
          <a:p>
            <a:pPr algn="ctr"/>
            <a:r>
              <a:rPr lang="en-US" sz="4000" dirty="0" smtClean="0">
                <a:latin typeface="Comic Sans MS"/>
                <a:cs typeface="Comic Sans MS"/>
              </a:rPr>
              <a:t>glycolysis.</a:t>
            </a:r>
            <a:endParaRPr lang="en-US" sz="4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3029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228600"/>
            <a:ext cx="9601200" cy="7315200"/>
          </a:xfrm>
          <a:prstGeom prst="rect">
            <a:avLst/>
          </a:prstGeom>
          <a:noFill/>
          <a:ln w="25400"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</a:ln>
              <a:noFill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Science Island</a:t>
            </a:r>
            <a:endParaRPr lang="en-US"/>
          </a:p>
        </p:txBody>
      </p:sp>
      <p:sp>
        <p:nvSpPr>
          <p:cNvPr id="5" name="Explosion 1 4"/>
          <p:cNvSpPr/>
          <p:nvPr/>
        </p:nvSpPr>
        <p:spPr>
          <a:xfrm>
            <a:off x="8305800" y="330200"/>
            <a:ext cx="1460500" cy="1270000"/>
          </a:xfrm>
          <a:prstGeom prst="irregularSeal1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Comic Sans MS"/>
                <a:cs typeface="Comic Sans MS"/>
              </a:rPr>
              <a:t>20</a:t>
            </a:r>
            <a:endParaRPr lang="en-US" sz="4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8333" y="2564079"/>
            <a:ext cx="79417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omic Sans MS"/>
                <a:cs typeface="Comic Sans MS"/>
              </a:rPr>
              <a:t>Explain the net production of ATP in glycolysis. </a:t>
            </a:r>
          </a:p>
        </p:txBody>
      </p:sp>
    </p:spTree>
    <p:extLst>
      <p:ext uri="{BB962C8B-B14F-4D97-AF65-F5344CB8AC3E}">
        <p14:creationId xmlns:p14="http://schemas.microsoft.com/office/powerpoint/2010/main" val="339727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228600"/>
            <a:ext cx="9601200" cy="7315200"/>
          </a:xfrm>
          <a:prstGeom prst="rect">
            <a:avLst/>
          </a:prstGeom>
          <a:noFill/>
          <a:ln w="25400"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</a:ln>
              <a:noFill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Science Island</a:t>
            </a:r>
            <a:endParaRPr lang="en-US"/>
          </a:p>
        </p:txBody>
      </p:sp>
      <p:sp>
        <p:nvSpPr>
          <p:cNvPr id="5" name="Explosion 1 4"/>
          <p:cNvSpPr/>
          <p:nvPr/>
        </p:nvSpPr>
        <p:spPr>
          <a:xfrm>
            <a:off x="8305800" y="330200"/>
            <a:ext cx="1460500" cy="1270000"/>
          </a:xfrm>
          <a:prstGeom prst="irregularSeal1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Comic Sans MS"/>
                <a:cs typeface="Comic Sans MS"/>
              </a:rPr>
              <a:t>21</a:t>
            </a:r>
            <a:endParaRPr lang="en-US" sz="4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8850" y="1083735"/>
            <a:ext cx="78359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omic Sans MS"/>
                <a:cs typeface="Comic Sans MS"/>
              </a:rPr>
              <a:t>Briefly describe what happens in the intermediate or transition reaction that occurs between glycolysis and the Krebs Cycle.</a:t>
            </a:r>
            <a:endParaRPr lang="en-US" sz="4000" dirty="0">
              <a:latin typeface="Comic Sans MS"/>
              <a:cs typeface="Comic Sans MS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26774460"/>
              </p:ext>
            </p:extLst>
          </p:nvPr>
        </p:nvGraphicFramePr>
        <p:xfrm>
          <a:off x="950383" y="2853267"/>
          <a:ext cx="8157634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008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228600"/>
            <a:ext cx="9601200" cy="7315200"/>
          </a:xfrm>
          <a:prstGeom prst="rect">
            <a:avLst/>
          </a:prstGeom>
          <a:noFill/>
          <a:ln w="25400"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</a:ln>
              <a:noFill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Science Island</a:t>
            </a:r>
            <a:endParaRPr lang="en-US"/>
          </a:p>
        </p:txBody>
      </p:sp>
      <p:sp>
        <p:nvSpPr>
          <p:cNvPr id="5" name="Explosion 1 4"/>
          <p:cNvSpPr/>
          <p:nvPr/>
        </p:nvSpPr>
        <p:spPr>
          <a:xfrm>
            <a:off x="8305800" y="330200"/>
            <a:ext cx="1460500" cy="1270000"/>
          </a:xfrm>
          <a:prstGeom prst="irregularSeal1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Comic Sans MS"/>
                <a:cs typeface="Comic Sans MS"/>
              </a:rPr>
              <a:t>23</a:t>
            </a:r>
            <a:endParaRPr lang="en-US" sz="4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8333" y="2916704"/>
            <a:ext cx="79417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omic Sans MS"/>
                <a:cs typeface="Comic Sans MS"/>
              </a:rPr>
              <a:t>The ___  ___ occurs only when oxygen is present, but does not directly require oxygen. </a:t>
            </a:r>
          </a:p>
        </p:txBody>
      </p:sp>
    </p:spTree>
    <p:extLst>
      <p:ext uri="{BB962C8B-B14F-4D97-AF65-F5344CB8AC3E}">
        <p14:creationId xmlns:p14="http://schemas.microsoft.com/office/powerpoint/2010/main" val="399398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" y="165100"/>
            <a:ext cx="9728200" cy="742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69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228600"/>
            <a:ext cx="9601200" cy="7315200"/>
          </a:xfrm>
          <a:prstGeom prst="rect">
            <a:avLst/>
          </a:prstGeom>
          <a:noFill/>
          <a:ln w="25400"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</a:ln>
              <a:noFill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Science Island</a:t>
            </a:r>
            <a:endParaRPr lang="en-US"/>
          </a:p>
        </p:txBody>
      </p:sp>
      <p:sp>
        <p:nvSpPr>
          <p:cNvPr id="5" name="Explosion 1 4"/>
          <p:cNvSpPr/>
          <p:nvPr/>
        </p:nvSpPr>
        <p:spPr>
          <a:xfrm>
            <a:off x="8305800" y="330200"/>
            <a:ext cx="1460500" cy="1270000"/>
          </a:xfrm>
          <a:prstGeom prst="irregularSeal1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Comic Sans MS"/>
                <a:cs typeface="Comic Sans MS"/>
              </a:rPr>
              <a:t>24</a:t>
            </a:r>
            <a:endParaRPr lang="en-US" sz="4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8850" y="1243280"/>
            <a:ext cx="7835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omic Sans MS"/>
                <a:cs typeface="Comic Sans MS"/>
              </a:rPr>
              <a:t>Identify the parts of a mitochondrion?</a:t>
            </a:r>
            <a:endParaRPr lang="en-US" sz="4000" dirty="0">
              <a:latin typeface="Comic Sans MS"/>
              <a:cs typeface="Comic Sans MS"/>
            </a:endParaRPr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267" y="3139356"/>
            <a:ext cx="5748950" cy="4064508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2746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228600"/>
            <a:ext cx="9601200" cy="7315200"/>
          </a:xfrm>
          <a:prstGeom prst="rect">
            <a:avLst/>
          </a:prstGeom>
          <a:noFill/>
          <a:ln w="25400"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</a:ln>
              <a:noFill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Science Island</a:t>
            </a:r>
            <a:endParaRPr lang="en-US"/>
          </a:p>
        </p:txBody>
      </p:sp>
      <p:sp>
        <p:nvSpPr>
          <p:cNvPr id="5" name="Explosion 1 4"/>
          <p:cNvSpPr/>
          <p:nvPr/>
        </p:nvSpPr>
        <p:spPr>
          <a:xfrm>
            <a:off x="8305800" y="330200"/>
            <a:ext cx="1460500" cy="1270000"/>
          </a:xfrm>
          <a:prstGeom prst="irregularSeal1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Comic Sans MS"/>
                <a:cs typeface="Comic Sans MS"/>
              </a:rPr>
              <a:t>25</a:t>
            </a:r>
            <a:endParaRPr lang="en-US" sz="4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8850" y="2733414"/>
            <a:ext cx="7835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omic Sans MS"/>
                <a:cs typeface="Comic Sans MS"/>
              </a:rPr>
              <a:t>Name the two molecules that carry electrons to the electron transport chain.</a:t>
            </a:r>
            <a:endParaRPr lang="en-US" sz="4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7791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228600"/>
            <a:ext cx="9601200" cy="7315200"/>
          </a:xfrm>
          <a:prstGeom prst="rect">
            <a:avLst/>
          </a:prstGeom>
          <a:noFill/>
          <a:ln w="25400"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</a:ln>
              <a:noFill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Science Island</a:t>
            </a:r>
            <a:endParaRPr lang="en-US"/>
          </a:p>
        </p:txBody>
      </p:sp>
      <p:sp>
        <p:nvSpPr>
          <p:cNvPr id="5" name="Explosion 1 4"/>
          <p:cNvSpPr/>
          <p:nvPr/>
        </p:nvSpPr>
        <p:spPr>
          <a:xfrm>
            <a:off x="8305800" y="330200"/>
            <a:ext cx="1460500" cy="1270000"/>
          </a:xfrm>
          <a:prstGeom prst="irregularSeal1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Comic Sans MS"/>
                <a:cs typeface="Comic Sans MS"/>
              </a:rPr>
              <a:t>26</a:t>
            </a:r>
            <a:endParaRPr lang="en-US" sz="4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533" y="1446481"/>
            <a:ext cx="887306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omic Sans MS"/>
                <a:cs typeface="Comic Sans MS"/>
              </a:rPr>
              <a:t>Match the stage of Cellular Respiration to the location where it occurs.</a:t>
            </a:r>
          </a:p>
          <a:p>
            <a:endParaRPr lang="en-US" sz="4000" dirty="0" smtClean="0">
              <a:latin typeface="Comic Sans MS"/>
              <a:cs typeface="Comic Sans MS"/>
            </a:endParaRPr>
          </a:p>
          <a:p>
            <a:pPr marL="742950" indent="-742950">
              <a:buAutoNum type="arabicPeriod"/>
            </a:pPr>
            <a:r>
              <a:rPr lang="en-US" sz="3200" dirty="0" smtClean="0">
                <a:latin typeface="Comic Sans MS"/>
                <a:cs typeface="Comic Sans MS"/>
              </a:rPr>
              <a:t>Glycolysis			a. inner mitochondrial 								membrane</a:t>
            </a:r>
          </a:p>
          <a:p>
            <a:pPr marL="742950" indent="-742950">
              <a:buAutoNum type="arabicPeriod"/>
            </a:pPr>
            <a:r>
              <a:rPr lang="en-US" sz="3200" dirty="0" smtClean="0">
                <a:latin typeface="Comic Sans MS"/>
                <a:cs typeface="Comic Sans MS"/>
              </a:rPr>
              <a:t>Krebs Cycle			b. cytoplasm						</a:t>
            </a:r>
          </a:p>
          <a:p>
            <a:pPr marL="742950" indent="-742950">
              <a:buAutoNum type="arabicPeriod"/>
            </a:pPr>
            <a:r>
              <a:rPr lang="en-US" sz="3200" dirty="0" smtClean="0">
                <a:latin typeface="Comic Sans MS"/>
                <a:cs typeface="Comic Sans MS"/>
              </a:rPr>
              <a:t>ETC &amp; ATP 			c. mitochondrial matrix</a:t>
            </a:r>
            <a:r>
              <a:rPr lang="en-US" sz="3200" dirty="0">
                <a:latin typeface="Comic Sans MS"/>
                <a:cs typeface="Comic Sans MS"/>
              </a:rPr>
              <a:t> s</a:t>
            </a:r>
            <a:r>
              <a:rPr lang="en-US" sz="3200" dirty="0" smtClean="0">
                <a:latin typeface="Comic Sans MS"/>
                <a:cs typeface="Comic Sans MS"/>
              </a:rPr>
              <a:t>ynthase action</a:t>
            </a:r>
          </a:p>
        </p:txBody>
      </p:sp>
    </p:spTree>
    <p:extLst>
      <p:ext uri="{BB962C8B-B14F-4D97-AF65-F5344CB8AC3E}">
        <p14:creationId xmlns:p14="http://schemas.microsoft.com/office/powerpoint/2010/main" val="376591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228600"/>
            <a:ext cx="9601200" cy="7315200"/>
          </a:xfrm>
          <a:prstGeom prst="rect">
            <a:avLst/>
          </a:prstGeom>
          <a:noFill/>
          <a:ln w="25400"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</a:ln>
              <a:noFill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Science Island</a:t>
            </a:r>
            <a:endParaRPr lang="en-US"/>
          </a:p>
        </p:txBody>
      </p:sp>
      <p:sp>
        <p:nvSpPr>
          <p:cNvPr id="5" name="Explosion 1 4"/>
          <p:cNvSpPr/>
          <p:nvPr/>
        </p:nvSpPr>
        <p:spPr>
          <a:xfrm>
            <a:off x="8305800" y="330200"/>
            <a:ext cx="1460500" cy="1270000"/>
          </a:xfrm>
          <a:prstGeom prst="irregularSeal1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Comic Sans MS"/>
                <a:cs typeface="Comic Sans MS"/>
              </a:rPr>
              <a:t>27</a:t>
            </a:r>
            <a:endParaRPr lang="en-US" sz="4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533" y="2394747"/>
            <a:ext cx="88730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omic Sans MS"/>
                <a:cs typeface="Comic Sans MS"/>
              </a:rPr>
              <a:t>Falling electrons are the energy source for generating ___. Electrons “fall” from ___ towards oxygen.</a:t>
            </a:r>
          </a:p>
        </p:txBody>
      </p:sp>
      <p:sp>
        <p:nvSpPr>
          <p:cNvPr id="2" name="Oval 1"/>
          <p:cNvSpPr/>
          <p:nvPr/>
        </p:nvSpPr>
        <p:spPr>
          <a:xfrm>
            <a:off x="6858000" y="5096932"/>
            <a:ext cx="1447800" cy="1447800"/>
          </a:xfrm>
          <a:prstGeom prst="ellipse">
            <a:avLst/>
          </a:prstGeom>
          <a:solidFill>
            <a:srgbClr val="0000FF"/>
          </a:solidFill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Comic Sans MS"/>
                <a:cs typeface="Comic Sans MS"/>
              </a:rPr>
              <a:t>e</a:t>
            </a:r>
            <a:r>
              <a:rPr lang="en-US" sz="6000" baseline="30000" dirty="0" smtClean="0">
                <a:solidFill>
                  <a:schemeClr val="bg1"/>
                </a:solidFill>
                <a:latin typeface="Comic Sans MS"/>
                <a:cs typeface="Comic Sans MS"/>
              </a:rPr>
              <a:t>-</a:t>
            </a:r>
            <a:endParaRPr lang="en-US" sz="60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55598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228600"/>
            <a:ext cx="9601200" cy="7315200"/>
          </a:xfrm>
          <a:prstGeom prst="rect">
            <a:avLst/>
          </a:prstGeom>
          <a:noFill/>
          <a:ln w="25400"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</a:ln>
              <a:noFill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Science Island</a:t>
            </a:r>
            <a:endParaRPr lang="en-US"/>
          </a:p>
        </p:txBody>
      </p:sp>
      <p:sp>
        <p:nvSpPr>
          <p:cNvPr id="5" name="Explosion 1 4"/>
          <p:cNvSpPr/>
          <p:nvPr/>
        </p:nvSpPr>
        <p:spPr>
          <a:xfrm>
            <a:off x="8305800" y="330200"/>
            <a:ext cx="1460500" cy="1270000"/>
          </a:xfrm>
          <a:prstGeom prst="irregularSeal1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Comic Sans MS"/>
                <a:cs typeface="Comic Sans MS"/>
              </a:rPr>
              <a:t>28</a:t>
            </a:r>
            <a:endParaRPr lang="en-US" sz="4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533" y="2394747"/>
            <a:ext cx="88730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omic Sans MS"/>
                <a:cs typeface="Comic Sans MS"/>
              </a:rPr>
              <a:t>The electron transport chain releases energy that is used to pump ___  ___ across the inner mitochondrial membrane.</a:t>
            </a:r>
          </a:p>
        </p:txBody>
      </p:sp>
    </p:spTree>
    <p:extLst>
      <p:ext uri="{BB962C8B-B14F-4D97-AF65-F5344CB8AC3E}">
        <p14:creationId xmlns:p14="http://schemas.microsoft.com/office/powerpoint/2010/main" val="108194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228600"/>
            <a:ext cx="9601200" cy="7315200"/>
          </a:xfrm>
          <a:prstGeom prst="rect">
            <a:avLst/>
          </a:prstGeom>
          <a:noFill/>
          <a:ln w="25400"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</a:ln>
              <a:noFill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Science Island</a:t>
            </a:r>
            <a:endParaRPr lang="en-US"/>
          </a:p>
        </p:txBody>
      </p:sp>
      <p:sp>
        <p:nvSpPr>
          <p:cNvPr id="5" name="Explosion 1 4"/>
          <p:cNvSpPr/>
          <p:nvPr/>
        </p:nvSpPr>
        <p:spPr>
          <a:xfrm>
            <a:off x="8305800" y="330200"/>
            <a:ext cx="1460500" cy="1270000"/>
          </a:xfrm>
          <a:prstGeom prst="irregularSeal1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endParaRPr lang="en-US" sz="4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95500" y="3224481"/>
            <a:ext cx="5867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omic Sans MS"/>
                <a:cs typeface="Comic Sans MS"/>
              </a:rPr>
              <a:t>List the 3 types of organic molecules found in food.</a:t>
            </a:r>
            <a:endParaRPr lang="en-US" sz="4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79419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" y="165100"/>
            <a:ext cx="9728200" cy="742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12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" y="165100"/>
            <a:ext cx="9728200" cy="742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4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228600"/>
            <a:ext cx="9601200" cy="7315200"/>
          </a:xfrm>
          <a:prstGeom prst="rect">
            <a:avLst/>
          </a:prstGeom>
          <a:noFill/>
          <a:ln w="25400"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</a:ln>
              <a:noFill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Science Island</a:t>
            </a:r>
            <a:endParaRPr lang="en-US"/>
          </a:p>
        </p:txBody>
      </p:sp>
      <p:sp>
        <p:nvSpPr>
          <p:cNvPr id="5" name="Explosion 1 4"/>
          <p:cNvSpPr/>
          <p:nvPr/>
        </p:nvSpPr>
        <p:spPr>
          <a:xfrm>
            <a:off x="8305800" y="330200"/>
            <a:ext cx="1460500" cy="1270000"/>
          </a:xfrm>
          <a:prstGeom prst="irregularSeal1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Comic Sans MS"/>
                <a:cs typeface="Comic Sans MS"/>
              </a:rPr>
              <a:t>31</a:t>
            </a:r>
            <a:endParaRPr lang="en-US" sz="4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533" y="2056080"/>
            <a:ext cx="887306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omic Sans MS"/>
                <a:cs typeface="Comic Sans MS"/>
              </a:rPr>
              <a:t>How many ATP molecules are produced in each stage of Cellular Respiration?</a:t>
            </a:r>
          </a:p>
          <a:p>
            <a:endParaRPr lang="en-US" sz="4000" dirty="0" smtClean="0">
              <a:latin typeface="Comic Sans MS"/>
              <a:cs typeface="Comic Sans MS"/>
            </a:endParaRPr>
          </a:p>
          <a:p>
            <a:r>
              <a:rPr lang="en-US" sz="4000" dirty="0" smtClean="0">
                <a:latin typeface="Comic Sans MS"/>
                <a:cs typeface="Comic Sans MS"/>
              </a:rPr>
              <a:t>		Glycolysis: __</a:t>
            </a:r>
          </a:p>
          <a:p>
            <a:r>
              <a:rPr lang="en-US" sz="4000" dirty="0" smtClean="0">
                <a:latin typeface="Comic Sans MS"/>
                <a:cs typeface="Comic Sans MS"/>
              </a:rPr>
              <a:t>		Krebs Cycle: __</a:t>
            </a:r>
          </a:p>
          <a:p>
            <a:r>
              <a:rPr lang="en-US" sz="4000" dirty="0" smtClean="0">
                <a:latin typeface="Comic Sans MS"/>
                <a:cs typeface="Comic Sans MS"/>
              </a:rPr>
              <a:t>		ETC &amp; ATP Synthase Action: __</a:t>
            </a:r>
          </a:p>
        </p:txBody>
      </p:sp>
    </p:spTree>
    <p:extLst>
      <p:ext uri="{BB962C8B-B14F-4D97-AF65-F5344CB8AC3E}">
        <p14:creationId xmlns:p14="http://schemas.microsoft.com/office/powerpoint/2010/main" val="360469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228600"/>
            <a:ext cx="9601200" cy="7315200"/>
          </a:xfrm>
          <a:prstGeom prst="rect">
            <a:avLst/>
          </a:prstGeom>
          <a:noFill/>
          <a:ln w="25400"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</a:ln>
              <a:noFill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Science Island</a:t>
            </a:r>
            <a:endParaRPr lang="en-US"/>
          </a:p>
        </p:txBody>
      </p:sp>
      <p:sp>
        <p:nvSpPr>
          <p:cNvPr id="5" name="Explosion 1 4"/>
          <p:cNvSpPr/>
          <p:nvPr/>
        </p:nvSpPr>
        <p:spPr>
          <a:xfrm>
            <a:off x="8305800" y="330200"/>
            <a:ext cx="1460500" cy="1270000"/>
          </a:xfrm>
          <a:prstGeom prst="irregularSeal1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r>
              <a:rPr lang="en-US" sz="4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endParaRPr lang="en-US" sz="4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533" y="3532257"/>
            <a:ext cx="8873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omic Sans MS"/>
                <a:cs typeface="Comic Sans MS"/>
              </a:rPr>
              <a:t>Define fermentation.</a:t>
            </a:r>
          </a:p>
        </p:txBody>
      </p:sp>
    </p:spTree>
    <p:extLst>
      <p:ext uri="{BB962C8B-B14F-4D97-AF65-F5344CB8AC3E}">
        <p14:creationId xmlns:p14="http://schemas.microsoft.com/office/powerpoint/2010/main" val="407093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228600"/>
            <a:ext cx="9601200" cy="7315200"/>
          </a:xfrm>
          <a:prstGeom prst="rect">
            <a:avLst/>
          </a:prstGeom>
          <a:noFill/>
          <a:ln w="25400"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</a:ln>
              <a:noFill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Science Island</a:t>
            </a:r>
            <a:endParaRPr lang="en-US"/>
          </a:p>
        </p:txBody>
      </p:sp>
      <p:sp>
        <p:nvSpPr>
          <p:cNvPr id="5" name="Explosion 1 4"/>
          <p:cNvSpPr/>
          <p:nvPr/>
        </p:nvSpPr>
        <p:spPr>
          <a:xfrm>
            <a:off x="8305800" y="330200"/>
            <a:ext cx="1460500" cy="1270000"/>
          </a:xfrm>
          <a:prstGeom prst="irregularSeal1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Comic Sans MS"/>
                <a:cs typeface="Comic Sans MS"/>
              </a:rPr>
              <a:t>33</a:t>
            </a:r>
            <a:endParaRPr lang="en-US" sz="4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667" y="2394747"/>
            <a:ext cx="8873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omic Sans MS"/>
                <a:cs typeface="Comic Sans MS"/>
              </a:rPr>
              <a:t>What causes muscle soreness?</a:t>
            </a:r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0837" y="3564467"/>
            <a:ext cx="3396727" cy="2743200"/>
          </a:xfrm>
          <a:prstGeom prst="rect">
            <a:avLst/>
          </a:prstGeom>
          <a:ln w="38100">
            <a:solidFill>
              <a:srgbClr val="333333"/>
            </a:solidFill>
          </a:ln>
        </p:spPr>
      </p:pic>
    </p:spTree>
    <p:extLst>
      <p:ext uri="{BB962C8B-B14F-4D97-AF65-F5344CB8AC3E}">
        <p14:creationId xmlns:p14="http://schemas.microsoft.com/office/powerpoint/2010/main" val="313079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228600"/>
            <a:ext cx="9601200" cy="7315200"/>
          </a:xfrm>
          <a:prstGeom prst="rect">
            <a:avLst/>
          </a:prstGeom>
          <a:noFill/>
          <a:ln w="25400"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</a:ln>
              <a:noFill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Science Island</a:t>
            </a:r>
            <a:endParaRPr lang="en-US"/>
          </a:p>
        </p:txBody>
      </p:sp>
      <p:sp>
        <p:nvSpPr>
          <p:cNvPr id="5" name="Explosion 1 4"/>
          <p:cNvSpPr/>
          <p:nvPr/>
        </p:nvSpPr>
        <p:spPr>
          <a:xfrm>
            <a:off x="8305800" y="330200"/>
            <a:ext cx="1460500" cy="1270000"/>
          </a:xfrm>
          <a:prstGeom prst="irregularSeal1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Comic Sans MS"/>
                <a:cs typeface="Comic Sans MS"/>
              </a:rPr>
              <a:t>34</a:t>
            </a:r>
            <a:endParaRPr lang="en-US" sz="4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8333" y="1733027"/>
            <a:ext cx="79417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omic Sans MS"/>
                <a:cs typeface="Comic Sans MS"/>
              </a:rPr>
              <a:t>Fermentation in yeast produces ___ and ___.</a:t>
            </a:r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505" y="3274011"/>
            <a:ext cx="2947390" cy="3929853"/>
          </a:xfrm>
          <a:prstGeom prst="rect">
            <a:avLst/>
          </a:prstGeom>
          <a:ln w="38100">
            <a:solidFill>
              <a:srgbClr val="333333"/>
            </a:solidFill>
          </a:ln>
        </p:spPr>
      </p:pic>
    </p:spTree>
    <p:extLst>
      <p:ext uri="{BB962C8B-B14F-4D97-AF65-F5344CB8AC3E}">
        <p14:creationId xmlns:p14="http://schemas.microsoft.com/office/powerpoint/2010/main" val="68078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228600"/>
            <a:ext cx="9601200" cy="7315200"/>
          </a:xfrm>
          <a:prstGeom prst="rect">
            <a:avLst/>
          </a:prstGeom>
          <a:noFill/>
          <a:ln w="25400"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</a:ln>
              <a:noFill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Science Island</a:t>
            </a:r>
            <a:endParaRPr lang="en-US"/>
          </a:p>
        </p:txBody>
      </p:sp>
      <p:sp>
        <p:nvSpPr>
          <p:cNvPr id="5" name="Explosion 1 4"/>
          <p:cNvSpPr/>
          <p:nvPr/>
        </p:nvSpPr>
        <p:spPr>
          <a:xfrm>
            <a:off x="8305800" y="330200"/>
            <a:ext cx="1460500" cy="1270000"/>
          </a:xfrm>
          <a:prstGeom prst="irregularSeal1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Comic Sans MS"/>
                <a:cs typeface="Comic Sans MS"/>
              </a:rPr>
              <a:t>35</a:t>
            </a:r>
            <a:endParaRPr lang="en-US" sz="4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8333" y="3358627"/>
            <a:ext cx="79417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omic Sans MS"/>
                <a:cs typeface="Comic Sans MS"/>
              </a:rPr>
              <a:t>Compare the </a:t>
            </a:r>
            <a:r>
              <a:rPr lang="en-US" sz="4000" dirty="0">
                <a:latin typeface="Comic Sans MS"/>
                <a:cs typeface="Comic Sans MS"/>
              </a:rPr>
              <a:t>A</a:t>
            </a:r>
            <a:r>
              <a:rPr lang="en-US" sz="4000" dirty="0" smtClean="0">
                <a:latin typeface="Comic Sans MS"/>
                <a:cs typeface="Comic Sans MS"/>
              </a:rPr>
              <a:t>TP production from cellular respiration to that of fermentation</a:t>
            </a:r>
            <a:r>
              <a:rPr lang="en-US" sz="4000" dirty="0">
                <a:latin typeface="Comic Sans MS"/>
                <a:cs typeface="Comic Sans MS"/>
              </a:rPr>
              <a:t>.</a:t>
            </a:r>
            <a:endParaRPr lang="en-US" sz="4000" dirty="0" smtClean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63572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228600"/>
            <a:ext cx="9601200" cy="7315200"/>
          </a:xfrm>
          <a:prstGeom prst="rect">
            <a:avLst/>
          </a:prstGeom>
          <a:noFill/>
          <a:ln w="25400"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</a:ln>
              <a:noFill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Science Island</a:t>
            </a:r>
            <a:endParaRPr lang="en-US"/>
          </a:p>
        </p:txBody>
      </p:sp>
      <p:sp>
        <p:nvSpPr>
          <p:cNvPr id="5" name="Explosion 1 4"/>
          <p:cNvSpPr/>
          <p:nvPr/>
        </p:nvSpPr>
        <p:spPr>
          <a:xfrm>
            <a:off x="8305800" y="330200"/>
            <a:ext cx="1460500" cy="1270000"/>
          </a:xfrm>
          <a:prstGeom prst="irregularSeal1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8333" y="3358627"/>
            <a:ext cx="79417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omic Sans MS"/>
                <a:cs typeface="Comic Sans MS"/>
              </a:rPr>
              <a:t>Blank Cards in Matching Format</a:t>
            </a:r>
          </a:p>
          <a:p>
            <a:pPr algn="ctr"/>
            <a:r>
              <a:rPr lang="en-US" sz="4000" dirty="0" smtClean="0">
                <a:latin typeface="Comic Sans MS"/>
                <a:cs typeface="Comic Sans MS"/>
              </a:rPr>
              <a:t>Add more by inserting duplicate slides.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27067" y="5723467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4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228600"/>
            <a:ext cx="9601200" cy="7315200"/>
          </a:xfrm>
          <a:prstGeom prst="rect">
            <a:avLst/>
          </a:prstGeom>
          <a:noFill/>
          <a:ln w="25400"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</a:ln>
              <a:noFill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Science Island</a:t>
            </a:r>
            <a:endParaRPr lang="en-US"/>
          </a:p>
        </p:txBody>
      </p:sp>
      <p:sp>
        <p:nvSpPr>
          <p:cNvPr id="5" name="Explosion 1 4"/>
          <p:cNvSpPr/>
          <p:nvPr/>
        </p:nvSpPr>
        <p:spPr>
          <a:xfrm>
            <a:off x="8305800" y="330200"/>
            <a:ext cx="1460500" cy="1270000"/>
          </a:xfrm>
          <a:prstGeom prst="irregularSeal1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95500" y="3224481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omic Sans MS"/>
                <a:cs typeface="Comic Sans MS"/>
              </a:rPr>
              <a:t>Define autotroph.</a:t>
            </a:r>
            <a:endParaRPr lang="en-US" sz="4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77991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228600"/>
            <a:ext cx="9601200" cy="7315200"/>
          </a:xfrm>
          <a:prstGeom prst="rect">
            <a:avLst/>
          </a:prstGeom>
          <a:noFill/>
          <a:ln w="25400"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</a:ln>
              <a:noFill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Science Island</a:t>
            </a:r>
            <a:endParaRPr lang="en-US"/>
          </a:p>
        </p:txBody>
      </p:sp>
      <p:sp>
        <p:nvSpPr>
          <p:cNvPr id="5" name="Explosion 1 4"/>
          <p:cNvSpPr/>
          <p:nvPr/>
        </p:nvSpPr>
        <p:spPr>
          <a:xfrm>
            <a:off x="8305800" y="330200"/>
            <a:ext cx="1460500" cy="1270000"/>
          </a:xfrm>
          <a:prstGeom prst="irregularSeal1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00"/>
                </a:solidFill>
                <a:latin typeface="Comic Sans MS"/>
                <a:cs typeface="Comic Sans MS"/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49396" y="3274906"/>
            <a:ext cx="73596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omic Sans MS"/>
                <a:cs typeface="Comic Sans MS"/>
              </a:rPr>
              <a:t>Producers or autotrophs make their own food be converting energy from the ___ into chemical energy in the form of ___ compounds.</a:t>
            </a:r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6" name="Sun 5"/>
          <p:cNvSpPr/>
          <p:nvPr/>
        </p:nvSpPr>
        <p:spPr>
          <a:xfrm>
            <a:off x="649157" y="1339120"/>
            <a:ext cx="1792236" cy="1820499"/>
          </a:xfrm>
          <a:prstGeom prst="sun">
            <a:avLst/>
          </a:prstGeom>
          <a:solidFill>
            <a:srgbClr val="FFFF66"/>
          </a:solidFill>
          <a:ln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4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" y="165100"/>
            <a:ext cx="9728200" cy="742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2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228600"/>
            <a:ext cx="9601200" cy="7315200"/>
          </a:xfrm>
          <a:prstGeom prst="rect">
            <a:avLst/>
          </a:prstGeom>
          <a:noFill/>
          <a:ln w="25400"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</a:ln>
              <a:noFill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Science Island</a:t>
            </a:r>
            <a:endParaRPr lang="en-US"/>
          </a:p>
        </p:txBody>
      </p:sp>
      <p:sp>
        <p:nvSpPr>
          <p:cNvPr id="5" name="Explosion 1 4"/>
          <p:cNvSpPr/>
          <p:nvPr/>
        </p:nvSpPr>
        <p:spPr>
          <a:xfrm>
            <a:off x="8305800" y="330200"/>
            <a:ext cx="1460500" cy="1270000"/>
          </a:xfrm>
          <a:prstGeom prst="irregularSeal1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00"/>
                </a:solidFill>
                <a:latin typeface="Comic Sans MS"/>
                <a:cs typeface="Comic Sans MS"/>
              </a:rPr>
              <a:t>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49396" y="1685598"/>
            <a:ext cx="7359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omic Sans MS"/>
                <a:cs typeface="Comic Sans MS"/>
              </a:rPr>
              <a:t>What unit is used to measure </a:t>
            </a:r>
          </a:p>
          <a:p>
            <a:r>
              <a:rPr lang="en-US" sz="4000" dirty="0">
                <a:latin typeface="Comic Sans MS"/>
                <a:cs typeface="Comic Sans MS"/>
              </a:rPr>
              <a:t>t</a:t>
            </a:r>
            <a:r>
              <a:rPr lang="en-US" sz="4000" dirty="0" smtClean="0">
                <a:latin typeface="Comic Sans MS"/>
                <a:cs typeface="Comic Sans MS"/>
              </a:rPr>
              <a:t>he energy in food?</a:t>
            </a:r>
            <a:endParaRPr lang="en-US" sz="4000" dirty="0">
              <a:latin typeface="Comic Sans MS"/>
              <a:cs typeface="Comic Sans MS"/>
            </a:endParaRPr>
          </a:p>
        </p:txBody>
      </p:sp>
      <p:pic>
        <p:nvPicPr>
          <p:cNvPr id="8" name="Content Placeholder 5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98" r="-1437"/>
          <a:stretch/>
        </p:blipFill>
        <p:spPr>
          <a:xfrm>
            <a:off x="6621780" y="2530297"/>
            <a:ext cx="2407708" cy="467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1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228600"/>
            <a:ext cx="9601200" cy="7315200"/>
          </a:xfrm>
          <a:prstGeom prst="rect">
            <a:avLst/>
          </a:prstGeom>
          <a:noFill/>
          <a:ln w="25400"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</a:ln>
              <a:noFill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Science Island</a:t>
            </a:r>
            <a:endParaRPr lang="en-US"/>
          </a:p>
        </p:txBody>
      </p:sp>
      <p:sp>
        <p:nvSpPr>
          <p:cNvPr id="5" name="Explosion 1 4"/>
          <p:cNvSpPr/>
          <p:nvPr/>
        </p:nvSpPr>
        <p:spPr>
          <a:xfrm>
            <a:off x="8305800" y="330200"/>
            <a:ext cx="1460500" cy="1270000"/>
          </a:xfrm>
          <a:prstGeom prst="irregularSeal1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00"/>
                </a:solidFill>
                <a:latin typeface="Comic Sans MS"/>
                <a:cs typeface="Comic Sans MS"/>
              </a:rPr>
              <a:t>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49396" y="2301151"/>
            <a:ext cx="73596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omic Sans MS"/>
                <a:cs typeface="Comic Sans MS"/>
              </a:rPr>
              <a:t>Cellular respiration converts chemical energy stored in organic molecules into chemical energy the cells can use called ___.</a:t>
            </a:r>
            <a:endParaRPr lang="en-US" sz="4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27857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228600"/>
            <a:ext cx="9601200" cy="7315200"/>
          </a:xfrm>
          <a:prstGeom prst="rect">
            <a:avLst/>
          </a:prstGeom>
          <a:noFill/>
          <a:ln w="25400"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</a:ln>
              <a:noFill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Science Island</a:t>
            </a:r>
            <a:endParaRPr lang="en-US"/>
          </a:p>
        </p:txBody>
      </p:sp>
      <p:sp>
        <p:nvSpPr>
          <p:cNvPr id="5" name="Explosion 1 4"/>
          <p:cNvSpPr/>
          <p:nvPr/>
        </p:nvSpPr>
        <p:spPr>
          <a:xfrm>
            <a:off x="8305800" y="330200"/>
            <a:ext cx="1460500" cy="1270000"/>
          </a:xfrm>
          <a:prstGeom prst="irregularSeal1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00"/>
                </a:solidFill>
                <a:latin typeface="Comic Sans MS"/>
                <a:cs typeface="Comic Sans MS"/>
              </a:rPr>
              <a:t>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6599" y="2411679"/>
            <a:ext cx="79417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/>
                <a:cs typeface="Comic Sans MS"/>
                <a:sym typeface="Wingdings"/>
              </a:rPr>
              <a:t>	</a:t>
            </a:r>
            <a:r>
              <a:rPr lang="en-US" sz="4000" dirty="0" smtClean="0">
                <a:latin typeface="Comic Sans MS"/>
                <a:cs typeface="Comic Sans MS"/>
                <a:sym typeface="Wingdings"/>
              </a:rPr>
              <a:t>																											</a:t>
            </a:r>
          </a:p>
          <a:p>
            <a:pPr algn="ctr"/>
            <a:r>
              <a:rPr lang="en-US" sz="4000" dirty="0">
                <a:latin typeface="Comic Sans MS"/>
                <a:cs typeface="Comic Sans MS"/>
                <a:sym typeface="Wingdings"/>
              </a:rPr>
              <a:t>	</a:t>
            </a:r>
            <a:r>
              <a:rPr lang="en-US" sz="4000" dirty="0" smtClean="0">
                <a:latin typeface="Comic Sans MS"/>
                <a:cs typeface="Comic Sans MS"/>
                <a:sym typeface="Wingdings"/>
              </a:rPr>
              <a:t>																											 </a:t>
            </a:r>
            <a:endParaRPr lang="en-US" sz="4000" dirty="0" smtClean="0">
              <a:latin typeface="Comic Sans MS"/>
              <a:cs typeface="Comic Sans MS"/>
            </a:endParaRPr>
          </a:p>
        </p:txBody>
      </p:sp>
      <p:pic>
        <p:nvPicPr>
          <p:cNvPr id="8" name="Content Placeholder 8">
            <a:hlinkClick r:id="rId2"/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36" t="10442" r="5989" b="5451"/>
          <a:stretch/>
        </p:blipFill>
        <p:spPr>
          <a:xfrm>
            <a:off x="1981200" y="2975255"/>
            <a:ext cx="6096000" cy="413107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24933" y="916057"/>
            <a:ext cx="86795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omic Sans MS"/>
                <a:cs typeface="Comic Sans MS"/>
              </a:rPr>
              <a:t>Fill in the blanks on this diagram </a:t>
            </a:r>
          </a:p>
          <a:p>
            <a:r>
              <a:rPr lang="en-US" sz="4000" dirty="0" smtClean="0">
                <a:latin typeface="Comic Sans MS"/>
                <a:cs typeface="Comic Sans MS"/>
              </a:rPr>
              <a:t>showing the flow of energy through </a:t>
            </a:r>
          </a:p>
          <a:p>
            <a:r>
              <a:rPr lang="en-US" sz="4000" dirty="0" smtClean="0">
                <a:latin typeface="Comic Sans MS"/>
                <a:cs typeface="Comic Sans MS"/>
              </a:rPr>
              <a:t>the ATP cycle.</a:t>
            </a:r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82809" y="5655733"/>
            <a:ext cx="1422399" cy="101566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Energy from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___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39476" y="5655733"/>
            <a:ext cx="1253980" cy="101566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Energy for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___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05930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4660</TotalTime>
  <Words>556</Words>
  <Application>Microsoft Office PowerPoint</Application>
  <PresentationFormat>Custom</PresentationFormat>
  <Paragraphs>127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Brooks</dc:creator>
  <cp:lastModifiedBy>Jordana Jorgensen</cp:lastModifiedBy>
  <cp:revision>171</cp:revision>
  <cp:lastPrinted>2015-02-11T01:09:39Z</cp:lastPrinted>
  <dcterms:created xsi:type="dcterms:W3CDTF">2015-02-04T14:41:42Z</dcterms:created>
  <dcterms:modified xsi:type="dcterms:W3CDTF">2016-11-03T17:46:41Z</dcterms:modified>
</cp:coreProperties>
</file>